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</p:sldMasterIdLst>
  <p:notesMasterIdLst>
    <p:notesMasterId r:id="rId26"/>
  </p:notesMasterIdLst>
  <p:sldIdLst>
    <p:sldId id="256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8" r:id="rId20"/>
    <p:sldId id="337" r:id="rId21"/>
    <p:sldId id="333" r:id="rId22"/>
    <p:sldId id="334" r:id="rId23"/>
    <p:sldId id="335" r:id="rId24"/>
    <p:sldId id="33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1" autoAdjust="0"/>
    <p:restoredTop sz="94660"/>
  </p:normalViewPr>
  <p:slideViewPr>
    <p:cSldViewPr>
      <p:cViewPr>
        <p:scale>
          <a:sx n="66" d="100"/>
          <a:sy n="66" d="100"/>
        </p:scale>
        <p:origin x="-1464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A516-0A2B-4DEC-8DE5-FCC0EDC1C2D4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3D0AC-AA82-4280-8E83-4614256C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44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Химия\Him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836712"/>
            <a:ext cx="58326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2636912"/>
            <a:ext cx="5040560" cy="792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F9D1DBC-76FD-4176-8B95-D93A2F339D79}" type="datetimeFigureOut">
              <a:rPr lang="ru-RU"/>
              <a:pPr>
                <a:defRPr/>
              </a:pPr>
              <a:t>12.02.2016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00C94B-991C-41E1-94C5-234C6A5F4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08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3FB9A5-AFE0-401E-8C31-207E9E90CEF1}" type="datetimeFigureOut">
              <a:rPr lang="ru-RU" smtClean="0"/>
              <a:pPr>
                <a:defRPr/>
              </a:pPr>
              <a:t>12.02.2016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65D9ED-E6A0-4E62-9E1B-4548887FC8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82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466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45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579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2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FB9A5-AFE0-401E-8C31-207E9E90CEF1}" type="datetimeFigureOut">
              <a:rPr lang="ru-RU"/>
              <a:pPr>
                <a:defRPr/>
              </a:pPr>
              <a:t>12.02.2016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5D9ED-E6A0-4E62-9E1B-4548887FC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0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54DA-1EF3-47A7-8A61-83492A3B039E}" type="datetimeFigureOut">
              <a:rPr lang="ru-RU"/>
              <a:pPr>
                <a:defRPr/>
              </a:pPr>
              <a:t>12.02.2016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F3C66-AAA8-43C6-B638-63E9D1107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764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D1DBC-76FD-4176-8B95-D93A2F339D79}" type="datetimeFigureOut">
              <a:rPr lang="ru-RU" smtClean="0"/>
              <a:pPr>
                <a:defRPr/>
              </a:pPr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0C94B-991C-41E1-94C5-234C6A5F43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6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5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18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6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0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Химия\HimiaSlid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835150" y="274638"/>
            <a:ext cx="6851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763713" y="1600200"/>
            <a:ext cx="6923087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515225" y="6550025"/>
            <a:ext cx="1616075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A6A6A6"/>
                </a:solidFill>
                <a:latin typeface="Ariston" pitchFamily="66" charset="0"/>
              </a:rPr>
              <a:t>ProPowerPoint.Ru</a:t>
            </a:r>
            <a:endParaRPr lang="ru-RU" sz="1400" smtClean="0">
              <a:solidFill>
                <a:srgbClr val="A6A6A6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63FC-D0F4-4B9F-9570-AFD599353B07}" type="datetimeFigureOut">
              <a:rPr lang="ru-RU" smtClean="0"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86FF1-1AAE-490D-8658-E5F98BD6A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volpi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http://msk.sibur.ru/dyn_images/img12017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User\Documents\&#1054;&#1058;&#1047;&#1052;%2007\&#1055;&#1088;&#1077;&#1079;&#1077;&#1085;&#1090;&#1072;&#1094;&#1080;&#1103;%2007\dynamics.avi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Заголовок 1"/>
          <p:cNvSpPr>
            <a:spLocks noGrp="1"/>
          </p:cNvSpPr>
          <p:nvPr>
            <p:ph type="ctrTitle"/>
          </p:nvPr>
        </p:nvSpPr>
        <p:spPr>
          <a:xfrm>
            <a:off x="3923928" y="332482"/>
            <a:ext cx="5200487" cy="4248646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45000"/>
              </a:spcBef>
            </a:pPr>
            <a:r>
              <a:rPr lang="ru-RU" altLang="ru-RU" sz="4000" b="1" i="1" dirty="0">
                <a:solidFill>
                  <a:schemeClr val="bg1"/>
                </a:solidFill>
                <a:latin typeface="Arial" charset="0"/>
              </a:rPr>
              <a:t>Кафедра</a:t>
            </a:r>
            <a:r>
              <a:rPr lang="ru-RU" altLang="ru-RU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4000" b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ru-RU" altLang="ru-RU" sz="40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4000" b="1" dirty="0">
                <a:solidFill>
                  <a:schemeClr val="bg1"/>
                </a:solidFill>
                <a:latin typeface="Arial" charset="0"/>
              </a:rPr>
              <a:t/>
            </a:r>
            <a:br>
              <a:rPr lang="ru-RU" altLang="ru-RU" sz="40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4000" b="1" cap="all" dirty="0" smtClean="0">
                <a:solidFill>
                  <a:schemeClr val="bg1"/>
                </a:solidFill>
                <a:latin typeface="Arial" charset="0"/>
              </a:rPr>
              <a:t>Химическая </a:t>
            </a:r>
            <a:r>
              <a:rPr lang="ru-RU" altLang="ru-RU" sz="4000" b="1" cap="all" dirty="0">
                <a:solidFill>
                  <a:schemeClr val="bg1"/>
                </a:solidFill>
                <a:latin typeface="Arial" charset="0"/>
              </a:rPr>
              <a:t>технология полимеров и промышленная </a:t>
            </a:r>
            <a:r>
              <a:rPr lang="ru-RU" altLang="ru-RU" sz="4000" b="1" cap="all" dirty="0" smtClean="0">
                <a:solidFill>
                  <a:schemeClr val="bg1"/>
                </a:solidFill>
                <a:latin typeface="Arial" charset="0"/>
              </a:rPr>
              <a:t>экология</a:t>
            </a:r>
            <a:endParaRPr lang="ru-RU" altLang="ru-RU" sz="4000" b="1" cap="all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102" name="Picture 2" descr="ВПИ (филиал) ВолгГТУ / Volzhsky Politechnical Institut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44450"/>
            <a:ext cx="1114426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25672" y="5411450"/>
            <a:ext cx="32595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8800" b="1" dirty="0">
                <a:solidFill>
                  <a:srgbClr val="C00000"/>
                </a:solidFill>
                <a:latin typeface="Arial" charset="0"/>
              </a:rPr>
              <a:t>В</a:t>
            </a:r>
            <a:r>
              <a:rPr lang="ru-RU" altLang="ru-RU" sz="8800" b="1" dirty="0" smtClean="0">
                <a:solidFill>
                  <a:srgbClr val="C00000"/>
                </a:solidFill>
                <a:latin typeface="Arial" charset="0"/>
              </a:rPr>
              <a:t>ТПЭ</a:t>
            </a:r>
            <a:endParaRPr lang="ru-RU" sz="8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684213" y="1557338"/>
            <a:ext cx="7704137" cy="719137"/>
          </a:xfrm>
          <a:prstGeom prst="rect">
            <a:avLst/>
          </a:prstGeom>
          <a:solidFill>
            <a:srgbClr val="969696">
              <a:alpha val="5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altLang="ru-RU" sz="1600" b="1" dirty="0">
                <a:cs typeface="Arial" charset="0"/>
              </a:rPr>
              <a:t>Технология и синтез полимеров, модификаторов и </a:t>
            </a:r>
            <a:r>
              <a:rPr lang="ru-RU" altLang="ru-RU" sz="1600" b="1" dirty="0" err="1">
                <a:cs typeface="Arial" charset="0"/>
              </a:rPr>
              <a:t>наноматериалов</a:t>
            </a:r>
            <a:endParaRPr lang="ru-RU" altLang="ru-RU" sz="1600" b="1" dirty="0">
              <a:cs typeface="Arial" charset="0"/>
            </a:endParaRPr>
          </a:p>
          <a:p>
            <a:pPr algn="ctr" eaLnBrk="1" hangingPunct="1">
              <a:lnSpc>
                <a:spcPct val="85000"/>
              </a:lnSpc>
            </a:pPr>
            <a:r>
              <a:rPr lang="ru-RU" altLang="ru-RU" sz="1600" dirty="0" err="1">
                <a:cs typeface="Arial" charset="0"/>
              </a:rPr>
              <a:t>Огнетеплозащитные</a:t>
            </a:r>
            <a:r>
              <a:rPr lang="ru-RU" altLang="ru-RU" sz="1600" dirty="0">
                <a:cs typeface="Arial" charset="0"/>
              </a:rPr>
              <a:t> материалы и антипирены. Гибридные и </a:t>
            </a:r>
            <a:r>
              <a:rPr lang="ru-RU" altLang="ru-RU" sz="1600" dirty="0" err="1">
                <a:cs typeface="Arial" charset="0"/>
              </a:rPr>
              <a:t>биоплимерные</a:t>
            </a:r>
            <a:endParaRPr lang="ru-RU" altLang="ru-RU" sz="1600" dirty="0">
              <a:cs typeface="Arial" charset="0"/>
            </a:endParaRPr>
          </a:p>
          <a:p>
            <a:pPr algn="ctr" eaLnBrk="1" hangingPunct="1">
              <a:lnSpc>
                <a:spcPct val="85000"/>
              </a:lnSpc>
            </a:pPr>
            <a:r>
              <a:rPr lang="ru-RU" altLang="ru-RU" sz="1600" dirty="0">
                <a:cs typeface="Arial" charset="0"/>
              </a:rPr>
              <a:t> материалы. Технологические модификаторы и </a:t>
            </a:r>
            <a:r>
              <a:rPr lang="ru-RU" altLang="ru-RU" sz="1600" dirty="0" err="1">
                <a:cs typeface="Arial" charset="0"/>
              </a:rPr>
              <a:t>адгезивы</a:t>
            </a:r>
            <a:endParaRPr lang="ru-RU" altLang="ru-RU" sz="1600" dirty="0">
              <a:cs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187450" y="4076700"/>
            <a:ext cx="7127875" cy="647700"/>
          </a:xfrm>
          <a:prstGeom prst="rect">
            <a:avLst/>
          </a:prstGeom>
          <a:solidFill>
            <a:srgbClr val="00CC66">
              <a:alpha val="8117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cs typeface="Arial" charset="0"/>
              </a:rPr>
              <a:t>Промышленная экология и биотехнология</a:t>
            </a:r>
          </a:p>
          <a:p>
            <a:pPr algn="ctr" eaLnBrk="1" hangingPunct="1"/>
            <a:r>
              <a:rPr lang="ru-RU" altLang="ru-RU" sz="1600">
                <a:cs typeface="Arial" charset="0"/>
              </a:rPr>
              <a:t>ЛАРН. Переработка отходов. Биодеструкция и биокоррозия. Биогаз.</a:t>
            </a:r>
            <a:r>
              <a:rPr lang="ru-RU" altLang="ru-RU" sz="1600" b="1">
                <a:cs typeface="Arial" charset="0"/>
              </a:rPr>
              <a:t> </a:t>
            </a: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1187450" y="2708275"/>
            <a:ext cx="7345363" cy="649288"/>
          </a:xfrm>
          <a:prstGeom prst="rect">
            <a:avLst/>
          </a:prstGeom>
          <a:solidFill>
            <a:srgbClr val="FFFF00">
              <a:alpha val="6313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cs typeface="Arial" charset="0"/>
              </a:rPr>
              <a:t>Информационные технологии в химии и переработке полимеров </a:t>
            </a:r>
          </a:p>
          <a:p>
            <a:pPr algn="ctr" eaLnBrk="1" hangingPunct="1"/>
            <a:r>
              <a:rPr lang="ru-RU" altLang="ru-RU" sz="1600">
                <a:cs typeface="Arial" charset="0"/>
              </a:rPr>
              <a:t>Конструирование изделий и наноустройств. Базы данных. Моделирование.</a:t>
            </a: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179388" y="1412875"/>
            <a:ext cx="360362" cy="3744913"/>
          </a:xfrm>
          <a:prstGeom prst="rect">
            <a:avLst/>
          </a:prstGeom>
          <a:solidFill>
            <a:srgbClr val="FD8A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cxnSp>
        <p:nvCxnSpPr>
          <p:cNvPr id="10246" name="AutoShape 7"/>
          <p:cNvCxnSpPr>
            <a:cxnSpLocks noChangeShapeType="1"/>
            <a:stCxn id="10242" idx="1"/>
            <a:endCxn id="10242" idx="1"/>
          </p:cNvCxnSpPr>
          <p:nvPr/>
        </p:nvCxnSpPr>
        <p:spPr bwMode="auto">
          <a:xfrm>
            <a:off x="684213" y="19177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7" name="Line 8"/>
          <p:cNvSpPr>
            <a:spLocks noChangeShapeType="1"/>
          </p:cNvSpPr>
          <p:nvPr/>
        </p:nvSpPr>
        <p:spPr bwMode="auto">
          <a:xfrm>
            <a:off x="3492500" y="22764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8748713" y="1484313"/>
            <a:ext cx="395287" cy="4897437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cxnSp>
        <p:nvCxnSpPr>
          <p:cNvPr id="10249" name="AutoShape 10"/>
          <p:cNvCxnSpPr>
            <a:cxnSpLocks noChangeShapeType="1"/>
          </p:cNvCxnSpPr>
          <p:nvPr/>
        </p:nvCxnSpPr>
        <p:spPr bwMode="auto">
          <a:xfrm flipV="1">
            <a:off x="7596188" y="3716338"/>
            <a:ext cx="1295400" cy="1789112"/>
          </a:xfrm>
          <a:prstGeom prst="bentConnector3">
            <a:avLst>
              <a:gd name="adj1" fmla="val 74995"/>
            </a:avLst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0" name="AutoShape 11"/>
          <p:cNvCxnSpPr>
            <a:cxnSpLocks noChangeShapeType="1"/>
          </p:cNvCxnSpPr>
          <p:nvPr/>
        </p:nvCxnSpPr>
        <p:spPr bwMode="auto">
          <a:xfrm rot="5400000" flipH="1" flipV="1">
            <a:off x="376237" y="4383088"/>
            <a:ext cx="684213" cy="935038"/>
          </a:xfrm>
          <a:prstGeom prst="bentConnector4">
            <a:avLst>
              <a:gd name="adj1" fmla="val -33412"/>
              <a:gd name="adj2" fmla="val 53819"/>
            </a:avLst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1" name="AutoShape 12"/>
          <p:cNvCxnSpPr>
            <a:cxnSpLocks noChangeShapeType="1"/>
          </p:cNvCxnSpPr>
          <p:nvPr/>
        </p:nvCxnSpPr>
        <p:spPr bwMode="auto">
          <a:xfrm rot="10800000">
            <a:off x="900113" y="2205038"/>
            <a:ext cx="287337" cy="334962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2" name="AutoShape 13"/>
          <p:cNvCxnSpPr>
            <a:cxnSpLocks noChangeShapeType="1"/>
          </p:cNvCxnSpPr>
          <p:nvPr/>
        </p:nvCxnSpPr>
        <p:spPr bwMode="auto">
          <a:xfrm flipH="1">
            <a:off x="4572000" y="3357563"/>
            <a:ext cx="1588" cy="7191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3" name="AutoShape 14"/>
          <p:cNvCxnSpPr>
            <a:cxnSpLocks noChangeShapeType="1"/>
          </p:cNvCxnSpPr>
          <p:nvPr/>
        </p:nvCxnSpPr>
        <p:spPr bwMode="auto">
          <a:xfrm rot="10800000" flipV="1">
            <a:off x="323850" y="3141663"/>
            <a:ext cx="863600" cy="5048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4" name="Rectangle 15"/>
          <p:cNvSpPr>
            <a:spLocks noChangeArrowheads="1"/>
          </p:cNvSpPr>
          <p:nvPr/>
        </p:nvSpPr>
        <p:spPr bwMode="auto">
          <a:xfrm>
            <a:off x="611188" y="404813"/>
            <a:ext cx="7848600" cy="576262"/>
          </a:xfrm>
          <a:prstGeom prst="rect">
            <a:avLst/>
          </a:prstGeom>
          <a:solidFill>
            <a:srgbClr val="0000FF">
              <a:alpha val="4313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cs typeface="Arial" charset="0"/>
              </a:rPr>
              <a:t>Критические технологии и приоритетные направления науки</a:t>
            </a:r>
          </a:p>
          <a:p>
            <a:pPr algn="ctr" eaLnBrk="1" hangingPunct="1"/>
            <a:r>
              <a:rPr lang="ru-RU" altLang="ru-RU" sz="1600">
                <a:cs typeface="Arial" charset="0"/>
              </a:rPr>
              <a:t> Инвестиционные и венчурные фонды. Анализ и заявки.</a:t>
            </a:r>
          </a:p>
        </p:txBody>
      </p:sp>
      <p:sp>
        <p:nvSpPr>
          <p:cNvPr id="10255" name="Rectangle 16"/>
          <p:cNvSpPr>
            <a:spLocks noChangeArrowheads="1"/>
          </p:cNvSpPr>
          <p:nvPr/>
        </p:nvSpPr>
        <p:spPr bwMode="auto">
          <a:xfrm>
            <a:off x="1187450" y="5084763"/>
            <a:ext cx="7345363" cy="865187"/>
          </a:xfrm>
          <a:prstGeom prst="rect">
            <a:avLst/>
          </a:prstGeom>
          <a:solidFill>
            <a:srgbClr val="FF9900">
              <a:alpha val="7215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10800" rIns="54000" bIns="10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cs typeface="Arial" charset="0"/>
              </a:rPr>
              <a:t>Инновационная деятельность. </a:t>
            </a:r>
          </a:p>
          <a:p>
            <a:pPr algn="ctr" eaLnBrk="1" hangingPunct="1"/>
            <a:r>
              <a:rPr lang="ru-RU" altLang="ru-RU" sz="1600" b="1">
                <a:cs typeface="Arial" charset="0"/>
              </a:rPr>
              <a:t>Опытно-промышленное производство</a:t>
            </a:r>
          </a:p>
          <a:p>
            <a:pPr algn="ctr" eaLnBrk="1" hangingPunct="1"/>
            <a:r>
              <a:rPr lang="ru-RU" altLang="ru-RU" sz="1600">
                <a:cs typeface="Arial" charset="0"/>
              </a:rPr>
              <a:t>Интеграция с ВНТК. Аттестация рабочих мест и экологическая безопасность</a:t>
            </a:r>
            <a:r>
              <a:rPr lang="ru-RU" altLang="ru-RU" sz="1400">
                <a:cs typeface="Arial" charset="0"/>
              </a:rPr>
              <a:t>.</a:t>
            </a:r>
          </a:p>
        </p:txBody>
      </p:sp>
      <p:sp>
        <p:nvSpPr>
          <p:cNvPr id="10256" name="Text Box 17"/>
          <p:cNvSpPr txBox="1">
            <a:spLocks noChangeArrowheads="1"/>
          </p:cNvSpPr>
          <p:nvPr/>
        </p:nvSpPr>
        <p:spPr bwMode="auto">
          <a:xfrm rot="-5400000">
            <a:off x="-1017587" y="3295650"/>
            <a:ext cx="2660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>
                <a:cs typeface="Arial" charset="0"/>
              </a:rPr>
              <a:t>Промышленность</a:t>
            </a:r>
          </a:p>
        </p:txBody>
      </p:sp>
      <p:sp>
        <p:nvSpPr>
          <p:cNvPr id="10257" name="Text Box 19"/>
          <p:cNvSpPr txBox="1">
            <a:spLocks noChangeArrowheads="1"/>
          </p:cNvSpPr>
          <p:nvPr/>
        </p:nvSpPr>
        <p:spPr bwMode="auto">
          <a:xfrm rot="5400000">
            <a:off x="7781925" y="3878263"/>
            <a:ext cx="238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>
                <a:cs typeface="Arial" charset="0"/>
              </a:rPr>
              <a:t>Окружающая среда</a:t>
            </a:r>
          </a:p>
        </p:txBody>
      </p:sp>
      <p:cxnSp>
        <p:nvCxnSpPr>
          <p:cNvPr id="10258" name="AutoShape 20"/>
          <p:cNvCxnSpPr>
            <a:cxnSpLocks noChangeShapeType="1"/>
          </p:cNvCxnSpPr>
          <p:nvPr/>
        </p:nvCxnSpPr>
        <p:spPr bwMode="auto">
          <a:xfrm>
            <a:off x="8675688" y="44561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9" name="Line 21"/>
          <p:cNvSpPr>
            <a:spLocks noChangeShapeType="1"/>
          </p:cNvSpPr>
          <p:nvPr/>
        </p:nvSpPr>
        <p:spPr bwMode="auto">
          <a:xfrm>
            <a:off x="8243888" y="4365625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10260" name="AutoShape 22"/>
          <p:cNvCxnSpPr>
            <a:cxnSpLocks noChangeShapeType="1"/>
          </p:cNvCxnSpPr>
          <p:nvPr/>
        </p:nvCxnSpPr>
        <p:spPr bwMode="auto">
          <a:xfrm rot="16200000" flipH="1">
            <a:off x="575469" y="4977607"/>
            <a:ext cx="503237" cy="86360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61" name="Line 23"/>
          <p:cNvSpPr>
            <a:spLocks noChangeShapeType="1"/>
          </p:cNvSpPr>
          <p:nvPr/>
        </p:nvSpPr>
        <p:spPr bwMode="auto">
          <a:xfrm>
            <a:off x="8388350" y="1989138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2" name="Line 24"/>
          <p:cNvSpPr>
            <a:spLocks noChangeShapeType="1"/>
          </p:cNvSpPr>
          <p:nvPr/>
        </p:nvSpPr>
        <p:spPr bwMode="auto">
          <a:xfrm flipV="1">
            <a:off x="5940425" y="4724400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3" name="AutoShape 25"/>
          <p:cNvSpPr>
            <a:spLocks noChangeArrowheads="1"/>
          </p:cNvSpPr>
          <p:nvPr/>
        </p:nvSpPr>
        <p:spPr bwMode="auto">
          <a:xfrm>
            <a:off x="4500563" y="1052513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64" name="AutoShape 26"/>
          <p:cNvSpPr>
            <a:spLocks noChangeArrowheads="1"/>
          </p:cNvSpPr>
          <p:nvPr/>
        </p:nvSpPr>
        <p:spPr bwMode="auto">
          <a:xfrm>
            <a:off x="6443663" y="1052513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65" name="AutoShape 27"/>
          <p:cNvSpPr>
            <a:spLocks noChangeArrowheads="1"/>
          </p:cNvSpPr>
          <p:nvPr/>
        </p:nvSpPr>
        <p:spPr bwMode="auto">
          <a:xfrm>
            <a:off x="2555875" y="1052513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66" name="Rectangle 28"/>
          <p:cNvSpPr>
            <a:spLocks noChangeArrowheads="1"/>
          </p:cNvSpPr>
          <p:nvPr/>
        </p:nvSpPr>
        <p:spPr bwMode="auto">
          <a:xfrm>
            <a:off x="2339975" y="6165850"/>
            <a:ext cx="4391025" cy="503238"/>
          </a:xfrm>
          <a:prstGeom prst="rect">
            <a:avLst/>
          </a:prstGeom>
          <a:solidFill>
            <a:srgbClr val="CC99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>
                <a:cs typeface="Arial" charset="0"/>
              </a:rPr>
              <a:t>Проблемы </a:t>
            </a:r>
            <a:r>
              <a:rPr lang="ru-RU" altLang="ru-RU" sz="1600" b="1">
                <a:cs typeface="Arial" charset="0"/>
              </a:rPr>
              <a:t>города</a:t>
            </a:r>
            <a:r>
              <a:rPr lang="ru-RU" altLang="ru-RU" b="1">
                <a:cs typeface="Arial" charset="0"/>
              </a:rPr>
              <a:t> и региона</a:t>
            </a:r>
          </a:p>
        </p:txBody>
      </p:sp>
      <p:sp>
        <p:nvSpPr>
          <p:cNvPr id="10267" name="AutoShape 29"/>
          <p:cNvSpPr>
            <a:spLocks noChangeArrowheads="1"/>
          </p:cNvSpPr>
          <p:nvPr/>
        </p:nvSpPr>
        <p:spPr bwMode="auto">
          <a:xfrm>
            <a:off x="6732588" y="6308725"/>
            <a:ext cx="719137" cy="198438"/>
          </a:xfrm>
          <a:prstGeom prst="rightArrow">
            <a:avLst>
              <a:gd name="adj1" fmla="val 50000"/>
              <a:gd name="adj2" fmla="val 906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68" name="AutoShape 30"/>
          <p:cNvSpPr>
            <a:spLocks noChangeArrowheads="1"/>
          </p:cNvSpPr>
          <p:nvPr/>
        </p:nvSpPr>
        <p:spPr bwMode="auto">
          <a:xfrm>
            <a:off x="1476375" y="6308725"/>
            <a:ext cx="833438" cy="215900"/>
          </a:xfrm>
          <a:prstGeom prst="leftArrow">
            <a:avLst>
              <a:gd name="adj1" fmla="val 50000"/>
              <a:gd name="adj2" fmla="val 9650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6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  <a:latin typeface="Arial" charset="0"/>
              </a:rPr>
              <a:t>Направления научной деятельности кафедры</a:t>
            </a:r>
          </a:p>
        </p:txBody>
      </p:sp>
    </p:spTree>
    <p:extLst>
      <p:ext uri="{BB962C8B-B14F-4D97-AF65-F5344CB8AC3E}">
        <p14:creationId xmlns:p14="http://schemas.microsoft.com/office/powerpoint/2010/main" val="5100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/>
          <p:cNvSpPr txBox="1">
            <a:spLocks noChangeArrowheads="1"/>
          </p:cNvSpPr>
          <p:nvPr/>
        </p:nvSpPr>
        <p:spPr bwMode="auto">
          <a:xfrm>
            <a:off x="1619672" y="93067"/>
            <a:ext cx="7326064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  <a:latin typeface="Arial" charset="0"/>
              </a:rPr>
              <a:t>Научная деятельность кафедры</a:t>
            </a:r>
          </a:p>
        </p:txBody>
      </p:sp>
      <p:sp>
        <p:nvSpPr>
          <p:cNvPr id="11267" name="Rectangle 525"/>
          <p:cNvSpPr>
            <a:spLocks noChangeArrowheads="1"/>
          </p:cNvSpPr>
          <p:nvPr/>
        </p:nvSpPr>
        <p:spPr bwMode="auto">
          <a:xfrm>
            <a:off x="1475655" y="519113"/>
            <a:ext cx="7417519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tabLst>
                <a:tab pos="67945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67945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22388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67945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30375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charset="0"/>
              </a:rPr>
              <a:t>Сотрудниками</a:t>
            </a:r>
            <a:r>
              <a:rPr lang="ru-RU" altLang="ru-RU" sz="1800" dirty="0">
                <a:latin typeface="Arial" charset="0"/>
              </a:rPr>
              <a:t> кафедры опубликовано более </a:t>
            </a:r>
            <a:r>
              <a:rPr lang="ru-RU" altLang="ru-RU" sz="1800" b="1" dirty="0">
                <a:latin typeface="Arial" charset="0"/>
              </a:rPr>
              <a:t>1500 статей и тезисов </a:t>
            </a:r>
            <a:r>
              <a:rPr lang="ru-RU" altLang="ru-RU" sz="1800" dirty="0">
                <a:latin typeface="Arial" charset="0"/>
              </a:rPr>
              <a:t>докладов в отечественной и зарубежной печати, </a:t>
            </a:r>
            <a:r>
              <a:rPr lang="ru-RU" altLang="ru-RU" sz="1800" b="1" dirty="0">
                <a:latin typeface="Arial" charset="0"/>
              </a:rPr>
              <a:t>50 монографий </a:t>
            </a:r>
            <a:r>
              <a:rPr lang="ru-RU" altLang="ru-RU" sz="1800" dirty="0">
                <a:latin typeface="Arial" charset="0"/>
              </a:rPr>
              <a:t>и учебных пособий, получено более 200 патентов РФ. В базах данных РИНЦ и </a:t>
            </a:r>
            <a:r>
              <a:rPr lang="en-US" altLang="ru-RU" sz="1800" dirty="0">
                <a:latin typeface="Arial" charset="0"/>
              </a:rPr>
              <a:t>Scopus</a:t>
            </a:r>
            <a:r>
              <a:rPr lang="ru-RU" altLang="ru-RU" sz="1800" dirty="0">
                <a:latin typeface="Arial" charset="0"/>
              </a:rPr>
              <a:t> зарегистрировано более 420 и 55 публикаций соответственно.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charset="0"/>
              </a:rPr>
              <a:t>Студенты и аспиранты </a:t>
            </a:r>
            <a:r>
              <a:rPr lang="ru-RU" altLang="ru-RU" sz="1800" dirty="0">
                <a:latin typeface="Arial" charset="0"/>
              </a:rPr>
              <a:t>кафедры получили более </a:t>
            </a:r>
            <a:r>
              <a:rPr lang="ru-RU" altLang="ru-RU" sz="1800" b="1" dirty="0">
                <a:latin typeface="Arial" charset="0"/>
              </a:rPr>
              <a:t>50 патентов</a:t>
            </a:r>
            <a:r>
              <a:rPr lang="ru-RU" altLang="ru-RU" sz="1800" dirty="0">
                <a:latin typeface="Arial" charset="0"/>
              </a:rPr>
              <a:t>, опубликовали более </a:t>
            </a:r>
            <a:r>
              <a:rPr lang="ru-RU" altLang="ru-RU" sz="1800" b="1" dirty="0">
                <a:latin typeface="Arial" charset="0"/>
              </a:rPr>
              <a:t>300 научных работ</a:t>
            </a:r>
            <a:r>
              <a:rPr lang="ru-RU" altLang="ru-RU" sz="1800" dirty="0">
                <a:latin typeface="Arial" charset="0"/>
              </a:rPr>
              <a:t>. Ежегодно они принимают участие в конференциях и конкурсах по всей России – Москва, Казань, Ставрополь, Томск и др. города.</a:t>
            </a:r>
          </a:p>
        </p:txBody>
      </p:sp>
      <p:pic>
        <p:nvPicPr>
          <p:cNvPr id="11268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/>
          <a:stretch>
            <a:fillRect/>
          </a:stretch>
        </p:blipFill>
        <p:spPr bwMode="auto">
          <a:xfrm>
            <a:off x="1979712" y="3212703"/>
            <a:ext cx="4176464" cy="25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6156176" y="3501008"/>
            <a:ext cx="298782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</a:rPr>
              <a:t>Одно из приоритетных направлений </a:t>
            </a:r>
          </a:p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</a:rPr>
              <a:t>в научной работе кафедры – </a:t>
            </a:r>
          </a:p>
          <a:p>
            <a:pPr algn="ctr" eaLnBrk="1" hangingPunct="1"/>
            <a:r>
              <a:rPr lang="ru-RU" altLang="ru-RU" b="1" dirty="0" err="1">
                <a:solidFill>
                  <a:srgbClr val="0000CC"/>
                </a:solidFill>
              </a:rPr>
              <a:t>огнетеплозащитные</a:t>
            </a:r>
            <a:r>
              <a:rPr lang="ru-RU" altLang="ru-RU" b="1" dirty="0">
                <a:solidFill>
                  <a:srgbClr val="0000CC"/>
                </a:solidFill>
              </a:rPr>
              <a:t> материалы.</a:t>
            </a:r>
            <a:endParaRPr lang="ru-RU" altLang="ru-RU" sz="1700" b="1" dirty="0"/>
          </a:p>
        </p:txBody>
      </p:sp>
      <p:sp>
        <p:nvSpPr>
          <p:cNvPr id="11270" name="Rectangle 12"/>
          <p:cNvSpPr>
            <a:spLocks noChangeArrowheads="1"/>
          </p:cNvSpPr>
          <p:nvPr/>
        </p:nvSpPr>
        <p:spPr bwMode="auto">
          <a:xfrm>
            <a:off x="1763688" y="5877272"/>
            <a:ext cx="70564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Установка с использованием плазматрона для проведения испытаний материалов при экстремальных температурных условиях</a:t>
            </a:r>
          </a:p>
        </p:txBody>
      </p:sp>
    </p:spTree>
    <p:extLst>
      <p:ext uri="{BB962C8B-B14F-4D97-AF65-F5344CB8AC3E}">
        <p14:creationId xmlns:p14="http://schemas.microsoft.com/office/powerpoint/2010/main" val="37660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sz="quarter"/>
          </p:nvPr>
        </p:nvSpPr>
        <p:spPr>
          <a:xfrm>
            <a:off x="1408112" y="0"/>
            <a:ext cx="7772400" cy="576263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0000CC"/>
                </a:solidFill>
                <a:latin typeface="Arial" charset="0"/>
              </a:rPr>
              <a:t>Научно-технические разработки кафедры</a:t>
            </a:r>
          </a:p>
        </p:txBody>
      </p:sp>
      <p:pic>
        <p:nvPicPr>
          <p:cNvPr id="12291" name="Picture 3" descr="epol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r="14505"/>
          <a:stretch>
            <a:fillRect/>
          </a:stretch>
        </p:blipFill>
        <p:spPr>
          <a:xfrm>
            <a:off x="2263699" y="692696"/>
            <a:ext cx="1108739" cy="1321842"/>
          </a:xfrm>
          <a:noFill/>
        </p:spPr>
      </p:pic>
      <p:pic>
        <p:nvPicPr>
          <p:cNvPr id="12292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9842" r="20300"/>
          <a:stretch>
            <a:fillRect/>
          </a:stretch>
        </p:blipFill>
        <p:spPr>
          <a:xfrm>
            <a:off x="7142465" y="692150"/>
            <a:ext cx="1605999" cy="1734734"/>
          </a:xfrm>
          <a:noFill/>
        </p:spPr>
      </p:pic>
      <p:pic>
        <p:nvPicPr>
          <p:cNvPr id="12293" name="Picture 7" descr="ЭкоДС - Каблов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7253" y="692696"/>
            <a:ext cx="2689797" cy="1800200"/>
          </a:xfrm>
          <a:noFill/>
        </p:spPr>
      </p:pic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1692275" y="2067570"/>
            <a:ext cx="23590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0800" rIns="18000" bIns="10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  <a:cs typeface="Arial" charset="0"/>
              </a:rPr>
              <a:t>АГРЕССИВОСТОЙКОЕ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  <a:cs typeface="Arial" charset="0"/>
              </a:rPr>
              <a:t>ПОКРЫТИЕ</a:t>
            </a: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4283968" y="2636912"/>
            <a:ext cx="2436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НЕФТЕПОГЛОТИТЕЛИ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92280" y="2660402"/>
            <a:ext cx="1728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АНТИПИРЕНЫ</a:t>
            </a:r>
            <a:endParaRPr lang="ru-RU" altLang="ru-RU" sz="240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2297" name="Picture 13" descr="clip_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"/>
          <a:stretch>
            <a:fillRect/>
          </a:stretch>
        </p:blipFill>
        <p:spPr bwMode="auto">
          <a:xfrm>
            <a:off x="1547118" y="2578745"/>
            <a:ext cx="27368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14"/>
          <p:cNvSpPr>
            <a:spLocks noChangeArrowheads="1"/>
          </p:cNvSpPr>
          <p:nvPr/>
        </p:nvSpPr>
        <p:spPr bwMode="auto">
          <a:xfrm>
            <a:off x="1871997" y="3564305"/>
            <a:ext cx="19995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ПОДРЕЛЬСОВЫЕ ПОДКЛАДКИ</a:t>
            </a:r>
          </a:p>
        </p:txBody>
      </p:sp>
      <p:pic>
        <p:nvPicPr>
          <p:cNvPr id="12299" name="Picture 15"/>
          <p:cNvPicPr>
            <a:picLocks noChangeAspect="1" noChangeArrowheads="1"/>
          </p:cNvPicPr>
          <p:nvPr/>
        </p:nvPicPr>
        <p:blipFill>
          <a:blip r:embed="rId6" cstate="print">
            <a:lum bright="26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301408" y="4560360"/>
            <a:ext cx="1710407" cy="14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Rectangle 16"/>
          <p:cNvSpPr>
            <a:spLocks noChangeArrowheads="1"/>
          </p:cNvSpPr>
          <p:nvPr/>
        </p:nvSpPr>
        <p:spPr bwMode="auto">
          <a:xfrm>
            <a:off x="5029508" y="4728924"/>
            <a:ext cx="21240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СТАБИЛИЗАТОРЫ-МОДИФИКАТОРЫ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РЕЗИН И КЛЕЕВЫХ СОСТАВОВ</a:t>
            </a:r>
          </a:p>
        </p:txBody>
      </p:sp>
      <p:pic>
        <p:nvPicPr>
          <p:cNvPr id="12301" name="Picture 17"/>
          <p:cNvPicPr>
            <a:picLocks noChangeAspect="1" noChangeArrowheads="1"/>
          </p:cNvPicPr>
          <p:nvPr/>
        </p:nvPicPr>
        <p:blipFill>
          <a:blip r:embed="rId7" cstate="print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4" t="36028" r="8621" b="21828"/>
          <a:stretch>
            <a:fillRect/>
          </a:stretch>
        </p:blipFill>
        <p:spPr bwMode="auto">
          <a:xfrm>
            <a:off x="5029508" y="2993806"/>
            <a:ext cx="1702731" cy="15350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Rectangle 18"/>
          <p:cNvSpPr>
            <a:spLocks noChangeArrowheads="1"/>
          </p:cNvSpPr>
          <p:nvPr/>
        </p:nvSpPr>
        <p:spPr bwMode="auto">
          <a:xfrm>
            <a:off x="6983760" y="3302621"/>
            <a:ext cx="2160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МАСЛО-БЕНЗОСТОЙКИЙ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ПЛАСТИКАТ</a:t>
            </a:r>
          </a:p>
        </p:txBody>
      </p:sp>
      <p:pic>
        <p:nvPicPr>
          <p:cNvPr id="12303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34774"/>
            <a:ext cx="14319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41" y="4271361"/>
            <a:ext cx="145286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Rectangle 26"/>
          <p:cNvSpPr>
            <a:spLocks noChangeArrowheads="1"/>
          </p:cNvSpPr>
          <p:nvPr/>
        </p:nvSpPr>
        <p:spPr bwMode="auto">
          <a:xfrm>
            <a:off x="1619672" y="5949175"/>
            <a:ext cx="367240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ТЕМПЛАТНЫЕ СОРБЦИОННЫЕ МАТЕРИАЛЫ </a:t>
            </a:r>
            <a:r>
              <a:rPr lang="ru-RU" altLang="ru-RU" sz="1600" b="1" dirty="0" smtClean="0">
                <a:solidFill>
                  <a:srgbClr val="0000CC"/>
                </a:solidFill>
                <a:latin typeface="Arial" charset="0"/>
              </a:rPr>
              <a:t>С </a:t>
            </a: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НАСТРАИВАЕМОЙ СЕЛЕКТИВНОСТЬЮ</a:t>
            </a:r>
            <a:r>
              <a:rPr lang="ru-RU" altLang="ru-RU" sz="1800" dirty="0">
                <a:latin typeface="Arial" charset="0"/>
              </a:rPr>
              <a:t> </a:t>
            </a:r>
          </a:p>
        </p:txBody>
      </p:sp>
      <p:sp>
        <p:nvSpPr>
          <p:cNvPr id="18" name="Rectangle 2"/>
          <p:cNvSpPr txBox="1">
            <a:spLocks/>
          </p:cNvSpPr>
          <p:nvPr/>
        </p:nvSpPr>
        <p:spPr>
          <a:xfrm rot="16200000">
            <a:off x="-2376872" y="3176872"/>
            <a:ext cx="6696743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Научно-технические разработки кафедры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7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195736" y="1844823"/>
            <a:ext cx="6074805" cy="2268538"/>
            <a:chOff x="2195736" y="1844823"/>
            <a:chExt cx="6074805" cy="2268538"/>
          </a:xfrm>
        </p:grpSpPr>
        <p:pic>
          <p:nvPicPr>
            <p:cNvPr id="13314" name="Picture 10" descr="2313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221" y="1844824"/>
              <a:ext cx="3024187" cy="226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5" name="Picture 11" descr="2333_через кодек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033" y="1844823"/>
              <a:ext cx="3024188" cy="226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2195736" y="1876512"/>
              <a:ext cx="607480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solidFill>
                    <a:schemeClr val="bg1"/>
                  </a:solidFill>
                  <a:cs typeface="Arial" charset="0"/>
                </a:rPr>
                <a:t>Горение исходной и модифицированной нити</a:t>
              </a:r>
            </a:p>
          </p:txBody>
        </p:sp>
      </p:grpSp>
      <p:pic>
        <p:nvPicPr>
          <p:cNvPr id="13317" name="Picture 5" descr="fire2_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0" y="3200"/>
            <a:ext cx="2591731" cy="159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15" y="3200"/>
            <a:ext cx="2278884" cy="159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2007" b="5138"/>
          <a:stretch/>
        </p:blipFill>
        <p:spPr bwMode="auto">
          <a:xfrm>
            <a:off x="1921379" y="4765214"/>
            <a:ext cx="3709452" cy="2079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1763688" y="4263479"/>
            <a:ext cx="72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C00000"/>
                </a:solidFill>
                <a:cs typeface="Arial" charset="0"/>
              </a:rPr>
              <a:t>Энергосбережение: теплозащитные </a:t>
            </a:r>
            <a:r>
              <a:rPr lang="ru-RU" altLang="ru-RU" sz="2400" b="1" dirty="0">
                <a:solidFill>
                  <a:srgbClr val="C00000"/>
                </a:solidFill>
                <a:cs typeface="Arial" charset="0"/>
              </a:rPr>
              <a:t>покрытия</a:t>
            </a:r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5940152" y="4883676"/>
            <a:ext cx="320384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0066"/>
                </a:solidFill>
                <a:cs typeface="Arial" charset="0"/>
              </a:rPr>
              <a:t>Потери тепла в трубопроводах</a:t>
            </a:r>
          </a:p>
          <a:p>
            <a:pPr algn="ctr" eaLnBrk="1" hangingPunct="1"/>
            <a:r>
              <a:rPr lang="ru-RU" altLang="ru-RU" sz="2400" b="1" dirty="0">
                <a:solidFill>
                  <a:srgbClr val="000066"/>
                </a:solidFill>
                <a:cs typeface="Arial" charset="0"/>
              </a:rPr>
              <a:t>снижаются на 20-40</a:t>
            </a:r>
            <a:r>
              <a:rPr lang="ru-RU" altLang="ru-RU" sz="2400" b="1" dirty="0" smtClean="0">
                <a:solidFill>
                  <a:srgbClr val="000066"/>
                </a:solidFill>
                <a:cs typeface="Arial" charset="0"/>
              </a:rPr>
              <a:t>%</a:t>
            </a:r>
            <a:endParaRPr lang="ru-RU" altLang="ru-RU" sz="2400" b="1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3322" name="Rectangle 2"/>
          <p:cNvSpPr>
            <a:spLocks/>
          </p:cNvSpPr>
          <p:nvPr/>
        </p:nvSpPr>
        <p:spPr bwMode="auto">
          <a:xfrm>
            <a:off x="4067311" y="-27384"/>
            <a:ext cx="2664929" cy="169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CC"/>
                </a:solidFill>
                <a:latin typeface="Arial" charset="0"/>
              </a:rPr>
              <a:t>Разработки  в области защиты от горения</a:t>
            </a:r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 rot="16200000">
            <a:off x="-2432974" y="3221497"/>
            <a:ext cx="6696743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Научно-технические разработки кафедры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 rot="1037143" flipH="1">
            <a:off x="6319838" y="6388100"/>
            <a:ext cx="696912" cy="339725"/>
          </a:xfrm>
          <a:prstGeom prst="rect">
            <a:avLst/>
          </a:prstGeom>
          <a:solidFill>
            <a:srgbClr val="000099">
              <a:alpha val="0"/>
            </a:srgbClr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79331" bIns="0"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3796" name="Picture 4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03" y="5745502"/>
            <a:ext cx="165576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547664" y="0"/>
            <a:ext cx="7272486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00CC"/>
                </a:solidFill>
                <a:cs typeface="Arial" charset="0"/>
              </a:rPr>
              <a:t>Активаторы-</a:t>
            </a:r>
            <a:r>
              <a:rPr lang="ru-RU" altLang="ru-RU" sz="2800" b="1" dirty="0" err="1">
                <a:solidFill>
                  <a:srgbClr val="0000CC"/>
                </a:solidFill>
                <a:cs typeface="Arial" charset="0"/>
              </a:rPr>
              <a:t>диспергаторы</a:t>
            </a:r>
            <a:r>
              <a:rPr lang="ru-RU" altLang="ru-RU" sz="2800" b="1" dirty="0">
                <a:solidFill>
                  <a:srgbClr val="0000CC"/>
                </a:solidFill>
                <a:cs typeface="Arial" charset="0"/>
              </a:rPr>
              <a:t> для шинной и </a:t>
            </a:r>
            <a:r>
              <a:rPr lang="ru-RU" altLang="ru-RU" sz="2800" b="1" dirty="0" smtClean="0">
                <a:solidFill>
                  <a:srgbClr val="0000CC"/>
                </a:solidFill>
                <a:cs typeface="Arial" charset="0"/>
              </a:rPr>
              <a:t>резинотехнической </a:t>
            </a:r>
            <a:r>
              <a:rPr lang="ru-RU" altLang="ru-RU" sz="2800" b="1" dirty="0">
                <a:solidFill>
                  <a:srgbClr val="0000CC"/>
                </a:solidFill>
                <a:cs typeface="Arial" charset="0"/>
              </a:rPr>
              <a:t>промышленности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547664" y="1052514"/>
            <a:ext cx="5400824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286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Arial" charset="0"/>
              </a:rPr>
              <a:t>Использование </a:t>
            </a:r>
            <a:r>
              <a:rPr lang="ru-RU" altLang="ru-RU" sz="1800" dirty="0" err="1">
                <a:latin typeface="Arial" charset="0"/>
                <a:cs typeface="Arial" charset="0"/>
              </a:rPr>
              <a:t>диспрактола</a:t>
            </a:r>
            <a:r>
              <a:rPr lang="ru-RU" altLang="ru-RU" sz="1800" dirty="0">
                <a:latin typeface="Arial" charset="0"/>
                <a:cs typeface="Arial" charset="0"/>
              </a:rPr>
              <a:t> </a:t>
            </a:r>
            <a:r>
              <a:rPr lang="en-US" altLang="ru-RU" sz="1800" dirty="0">
                <a:latin typeface="Arial" charset="0"/>
                <a:cs typeface="Arial" charset="0"/>
              </a:rPr>
              <a:t>I</a:t>
            </a:r>
            <a:r>
              <a:rPr lang="ru-RU" altLang="ru-RU" sz="1800" dirty="0">
                <a:latin typeface="Arial" charset="0"/>
                <a:cs typeface="Arial" charset="0"/>
              </a:rPr>
              <a:t> в протекторных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Arial" charset="0"/>
              </a:rPr>
              <a:t>смесях </a:t>
            </a:r>
            <a:r>
              <a:rPr lang="ru-RU" altLang="ru-RU" sz="1800" dirty="0" err="1">
                <a:latin typeface="Arial" charset="0"/>
                <a:cs typeface="Arial" charset="0"/>
              </a:rPr>
              <a:t>сельхозпокрышек</a:t>
            </a:r>
            <a:r>
              <a:rPr lang="ru-RU" altLang="ru-RU" sz="1800" dirty="0">
                <a:latin typeface="Arial" charset="0"/>
                <a:cs typeface="Arial" charset="0"/>
              </a:rPr>
              <a:t> и резиновых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Arial" charset="0"/>
              </a:rPr>
              <a:t>дубинках сокращает цикл вулканизации на 15 %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Arial" charset="0"/>
              </a:rPr>
              <a:t>(ОАО «Волтайр-Пром» и ВНТК</a:t>
            </a:r>
            <a:r>
              <a:rPr lang="ru-RU" altLang="ru-RU" sz="1800" dirty="0" smtClean="0">
                <a:latin typeface="Arial" charset="0"/>
                <a:cs typeface="Arial" charset="0"/>
              </a:rPr>
              <a:t>)</a:t>
            </a:r>
            <a:endParaRPr lang="ru-RU" altLang="ru-RU" sz="1800" b="1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99"/>
                </a:solidFill>
                <a:latin typeface="Arial" charset="0"/>
                <a:cs typeface="Arial" charset="0"/>
              </a:rPr>
              <a:t>			</a:t>
            </a:r>
            <a:endParaRPr lang="ru-RU" altLang="ru-RU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54107"/>
            <a:ext cx="1770062" cy="22320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1547665" y="5445225"/>
            <a:ext cx="33123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 dirty="0" err="1">
                <a:cs typeface="Arial" charset="0"/>
              </a:rPr>
              <a:t>Диспрактол</a:t>
            </a:r>
            <a:r>
              <a:rPr lang="ru-RU" altLang="ru-RU" sz="1600" dirty="0">
                <a:cs typeface="Arial" charset="0"/>
              </a:rPr>
              <a:t> К-16 используется вместо импортного </a:t>
            </a:r>
            <a:r>
              <a:rPr lang="ru-RU" altLang="ru-RU" sz="1600" dirty="0" err="1">
                <a:cs typeface="Arial" charset="0"/>
              </a:rPr>
              <a:t>каптакса</a:t>
            </a:r>
            <a:r>
              <a:rPr lang="ru-RU" altLang="ru-RU" sz="1600" dirty="0">
                <a:cs typeface="Arial" charset="0"/>
              </a:rPr>
              <a:t> (фрикционные и 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dirty="0" err="1" smtClean="0">
                <a:cs typeface="Arial" charset="0"/>
              </a:rPr>
              <a:t>паронитовые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dirty="0">
                <a:cs typeface="Arial" charset="0"/>
              </a:rPr>
              <a:t>изделия ОАО «ВАТИ») </a:t>
            </a:r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474019"/>
            <a:ext cx="2376487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1691680" y="3645024"/>
            <a:ext cx="29523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dirty="0">
                <a:cs typeface="Arial" charset="0"/>
              </a:rPr>
              <a:t>Замена оксида цинка на </a:t>
            </a:r>
            <a:r>
              <a:rPr lang="ru-RU" altLang="ru-RU" sz="1600" dirty="0" err="1">
                <a:cs typeface="Arial" charset="0"/>
              </a:rPr>
              <a:t>диспрактол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en-US" altLang="ru-RU" sz="1600" dirty="0">
                <a:cs typeface="Arial" charset="0"/>
              </a:rPr>
              <a:t>Z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smtClean="0">
                <a:cs typeface="Arial" charset="0"/>
              </a:rPr>
              <a:t> в </a:t>
            </a:r>
            <a:r>
              <a:rPr lang="ru-RU" altLang="ru-RU" sz="1600" dirty="0">
                <a:cs typeface="Arial" charset="0"/>
              </a:rPr>
              <a:t>смесях для рукавных изделий </a:t>
            </a:r>
            <a:r>
              <a:rPr lang="ru-RU" altLang="ru-RU" sz="1600" dirty="0" smtClean="0">
                <a:cs typeface="Arial" charset="0"/>
              </a:rPr>
              <a:t> ЗАО </a:t>
            </a:r>
            <a:r>
              <a:rPr lang="ru-RU" altLang="ru-RU" sz="1600" dirty="0">
                <a:cs typeface="Arial" charset="0"/>
              </a:rPr>
              <a:t>«Ярославль-Резинотехника»</a:t>
            </a:r>
          </a:p>
        </p:txBody>
      </p:sp>
      <p:sp>
        <p:nvSpPr>
          <p:cNvPr id="14346" name="AutoShape 12"/>
          <p:cNvSpPr>
            <a:spLocks noChangeArrowheads="1"/>
          </p:cNvSpPr>
          <p:nvPr/>
        </p:nvSpPr>
        <p:spPr bwMode="auto">
          <a:xfrm>
            <a:off x="4747815" y="4048695"/>
            <a:ext cx="976313" cy="269875"/>
          </a:xfrm>
          <a:prstGeom prst="rightArrow">
            <a:avLst>
              <a:gd name="adj1" fmla="val 50000"/>
              <a:gd name="adj2" fmla="val 90441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7" name="AutoShape 13"/>
          <p:cNvSpPr>
            <a:spLocks noChangeArrowheads="1"/>
          </p:cNvSpPr>
          <p:nvPr/>
        </p:nvSpPr>
        <p:spPr bwMode="auto">
          <a:xfrm>
            <a:off x="4716016" y="5983834"/>
            <a:ext cx="976313" cy="288605"/>
          </a:xfrm>
          <a:prstGeom prst="rightArrow">
            <a:avLst>
              <a:gd name="adj1" fmla="val 50000"/>
              <a:gd name="adj2" fmla="val 90441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8" name="AutoShape 14"/>
          <p:cNvSpPr>
            <a:spLocks noChangeArrowheads="1"/>
          </p:cNvSpPr>
          <p:nvPr/>
        </p:nvSpPr>
        <p:spPr bwMode="auto">
          <a:xfrm>
            <a:off x="6285103" y="1422400"/>
            <a:ext cx="976313" cy="269875"/>
          </a:xfrm>
          <a:prstGeom prst="rightArrow">
            <a:avLst>
              <a:gd name="adj1" fmla="val 50000"/>
              <a:gd name="adj2" fmla="val 90441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4350" name="Picture 16" descr="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63" y="2382838"/>
            <a:ext cx="2519413" cy="11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72" y="4838019"/>
            <a:ext cx="16573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52" name="AutoShape 18"/>
          <p:cNvSpPr>
            <a:spLocks noChangeArrowheads="1"/>
          </p:cNvSpPr>
          <p:nvPr/>
        </p:nvSpPr>
        <p:spPr bwMode="auto">
          <a:xfrm>
            <a:off x="4355976" y="2492376"/>
            <a:ext cx="3136911" cy="836726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b="1" dirty="0" err="1">
                <a:solidFill>
                  <a:schemeClr val="bg1"/>
                </a:solidFill>
                <a:cs typeface="Arial" charset="0"/>
              </a:rPr>
              <a:t>Наноэффекты</a:t>
            </a:r>
            <a:r>
              <a:rPr lang="ru-RU" altLang="ru-RU" sz="1400" b="1" dirty="0">
                <a:solidFill>
                  <a:schemeClr val="bg1"/>
                </a:solidFill>
                <a:cs typeface="Arial" charset="0"/>
              </a:rPr>
              <a:t> на поверхности  </a:t>
            </a:r>
          </a:p>
          <a:p>
            <a:pPr algn="ctr" eaLnBrk="1" hangingPunct="1"/>
            <a:r>
              <a:rPr lang="ru-RU" altLang="ru-RU" sz="1400" b="1" dirty="0">
                <a:solidFill>
                  <a:schemeClr val="bg1"/>
                </a:solidFill>
                <a:cs typeface="Arial" charset="0"/>
              </a:rPr>
              <a:t>оксида цинка</a:t>
            </a:r>
            <a:endParaRPr lang="ru-RU" altLang="ru-RU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" name="Rectangle 2"/>
          <p:cNvSpPr txBox="1">
            <a:spLocks/>
          </p:cNvSpPr>
          <p:nvPr/>
        </p:nvSpPr>
        <p:spPr>
          <a:xfrm rot="16200000">
            <a:off x="-2520688" y="3201420"/>
            <a:ext cx="6696743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Научно-технические разработки кафедры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38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338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8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47664" y="40790"/>
            <a:ext cx="7596336" cy="867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rgbClr val="0000CC"/>
                </a:solidFill>
                <a:cs typeface="Arial" charset="0"/>
              </a:rPr>
              <a:t>Потребители и области применения микро-</a:t>
            </a:r>
            <a:r>
              <a:rPr lang="ru-RU" altLang="ru-RU" sz="2800" b="1" dirty="0" err="1">
                <a:solidFill>
                  <a:srgbClr val="0000CC"/>
                </a:solidFill>
                <a:cs typeface="Arial" charset="0"/>
              </a:rPr>
              <a:t>наногетерогенных</a:t>
            </a:r>
            <a:r>
              <a:rPr lang="ru-RU" altLang="ru-RU" sz="2800" b="1" dirty="0">
                <a:solidFill>
                  <a:srgbClr val="0000CC"/>
                </a:solidFill>
                <a:cs typeface="Arial" charset="0"/>
              </a:rPr>
              <a:t> материалов</a:t>
            </a:r>
            <a:endParaRPr lang="ru-RU" altLang="ru-RU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5363" name="Picture 3" descr="http://msk.sibur.ru/dyn_images/img12017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23" y="1065622"/>
            <a:ext cx="3180159" cy="212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0378"/>
            <a:ext cx="14414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55" y="3398394"/>
            <a:ext cx="12573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 bwMode="auto">
          <a:xfrm>
            <a:off x="5847923" y="4232505"/>
            <a:ext cx="129063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-61913" y="-230188"/>
            <a:ext cx="224155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-61913" y="-230188"/>
            <a:ext cx="224155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4825" name="Group 9"/>
          <p:cNvGraphicFramePr>
            <a:graphicFrameLocks noGrp="1"/>
          </p:cNvGraphicFramePr>
          <p:nvPr/>
        </p:nvGraphicFramePr>
        <p:xfrm>
          <a:off x="395288" y="6858000"/>
          <a:ext cx="5040312" cy="2838450"/>
        </p:xfrm>
        <a:graphic>
          <a:graphicData uri="http://schemas.openxmlformats.org/drawingml/2006/table">
            <a:tbl>
              <a:tblPr/>
              <a:tblGrid>
                <a:gridCol w="3249612"/>
                <a:gridCol w="1790700"/>
              </a:tblGrid>
              <a:tr h="28384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286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286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286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286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286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286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286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286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286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Blip>
                          <a:blip r:embed="rId7"/>
                        </a:buBlip>
                        <a:tabLst>
                          <a:tab pos="228600" algn="l"/>
                        </a:tabLst>
                      </a:pP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72" name="Text Box 17"/>
          <p:cNvSpPr txBox="1">
            <a:spLocks noChangeArrowheads="1"/>
          </p:cNvSpPr>
          <p:nvPr/>
        </p:nvSpPr>
        <p:spPr bwMode="auto">
          <a:xfrm>
            <a:off x="1626983" y="1008710"/>
            <a:ext cx="4313169" cy="580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1600" b="1" dirty="0">
                <a:solidFill>
                  <a:srgbClr val="0000CC"/>
                </a:solidFill>
                <a:cs typeface="Arial" charset="0"/>
                <a:sym typeface="Wingdings" pitchFamily="2" charset="2"/>
              </a:rPr>
              <a:t></a:t>
            </a:r>
            <a:r>
              <a:rPr lang="ru-RU" altLang="ru-RU" sz="1600" dirty="0">
                <a:cs typeface="Arial" charset="0"/>
              </a:rPr>
              <a:t>Саранский з-д резинотехнических изделий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Камско-Волжское акционерное общество </a:t>
            </a:r>
            <a:r>
              <a:rPr lang="ru-RU" altLang="ru-RU" sz="1600" dirty="0" err="1">
                <a:cs typeface="Arial" charset="0"/>
              </a:rPr>
              <a:t>резинотехники</a:t>
            </a:r>
            <a:r>
              <a:rPr lang="ru-RU" altLang="ru-RU" sz="1600" dirty="0">
                <a:cs typeface="Arial" charset="0"/>
              </a:rPr>
              <a:t> ЗАО  «Кварт»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>
                <a:sym typeface="Wingdings" pitchFamily="2" charset="2"/>
              </a:rPr>
              <a:t> </a:t>
            </a:r>
            <a:r>
              <a:rPr lang="ru-RU" altLang="ru-RU" sz="1600" dirty="0">
                <a:cs typeface="Arial" charset="0"/>
              </a:rPr>
              <a:t>Уфимский з-д </a:t>
            </a:r>
            <a:r>
              <a:rPr lang="ru-RU" altLang="ru-RU" sz="1600" dirty="0" err="1">
                <a:cs typeface="Arial" charset="0"/>
              </a:rPr>
              <a:t>эластомерных</a:t>
            </a:r>
            <a:r>
              <a:rPr lang="ru-RU" altLang="ru-RU" sz="1600" dirty="0">
                <a:cs typeface="Arial" charset="0"/>
              </a:rPr>
              <a:t> материалов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Омский шинный завод ОАО «</a:t>
            </a:r>
            <a:r>
              <a:rPr lang="ru-RU" altLang="ru-RU" sz="1600" dirty="0" err="1">
                <a:cs typeface="Arial" charset="0"/>
              </a:rPr>
              <a:t>Омскшина</a:t>
            </a:r>
            <a:r>
              <a:rPr lang="ru-RU" altLang="ru-RU" sz="1600" dirty="0">
                <a:cs typeface="Arial" charset="0"/>
              </a:rPr>
              <a:t>»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ФГУП Чебоксарское производственное объединение им. В.И. Чапаева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Ярославский завод резинотехнических изделий ЗАО «Ярославль-</a:t>
            </a:r>
            <a:r>
              <a:rPr lang="ru-RU" altLang="ru-RU" sz="1600" dirty="0" err="1">
                <a:cs typeface="Arial" charset="0"/>
              </a:rPr>
              <a:t>резинотехника</a:t>
            </a:r>
            <a:r>
              <a:rPr lang="ru-RU" altLang="ru-RU" sz="1600" dirty="0">
                <a:cs typeface="Arial" charset="0"/>
              </a:rPr>
              <a:t>»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Волжский шинный з-д ОАО «Волтайр-Пром»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Уральский з-д резинотехнических изделий ОАО «</a:t>
            </a:r>
            <a:r>
              <a:rPr lang="ru-RU" altLang="ru-RU" sz="1600" dirty="0" err="1">
                <a:cs typeface="Arial" charset="0"/>
              </a:rPr>
              <a:t>УралРТИ</a:t>
            </a:r>
            <a:r>
              <a:rPr lang="ru-RU" altLang="ru-RU" sz="1600" dirty="0">
                <a:cs typeface="Arial" charset="0"/>
              </a:rPr>
              <a:t>»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ЗАО «Черногорский </a:t>
            </a:r>
            <a:r>
              <a:rPr lang="ru-RU" altLang="ru-RU" sz="1600" dirty="0" err="1">
                <a:cs typeface="Arial" charset="0"/>
              </a:rPr>
              <a:t>ИскожРегенерат</a:t>
            </a:r>
            <a:r>
              <a:rPr lang="ru-RU" altLang="ru-RU" sz="1600" dirty="0">
                <a:cs typeface="Arial" charset="0"/>
              </a:rPr>
              <a:t>»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Волжский научно-технический комплекс (филиал) </a:t>
            </a:r>
            <a:r>
              <a:rPr lang="ru-RU" altLang="ru-RU" sz="1600" dirty="0" err="1">
                <a:cs typeface="Arial" charset="0"/>
              </a:rPr>
              <a:t>ВолгГТУ</a:t>
            </a:r>
            <a:endParaRPr lang="ru-RU" altLang="ru-RU" sz="1600" dirty="0"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0000CC"/>
                </a:solidFill>
                <a:sym typeface="Wingdings" pitchFamily="2" charset="2"/>
              </a:rPr>
              <a:t></a:t>
            </a:r>
            <a:r>
              <a:rPr lang="ru-RU" altLang="ru-RU" sz="1600" dirty="0"/>
              <a:t> </a:t>
            </a:r>
            <a:r>
              <a:rPr lang="ru-RU" altLang="ru-RU" sz="1600" dirty="0">
                <a:cs typeface="Arial" charset="0"/>
              </a:rPr>
              <a:t>Волжский з-д «Асбестотехнических изделий»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sz="1600" dirty="0">
              <a:cs typeface="Arial" charset="0"/>
            </a:endParaRPr>
          </a:p>
        </p:txBody>
      </p:sp>
      <p:pic>
        <p:nvPicPr>
          <p:cNvPr id="15373" name="Picture 19"/>
          <p:cNvPicPr>
            <a:picLocks noChangeAspect="1" noChangeArrowheads="1"/>
          </p:cNvPicPr>
          <p:nvPr/>
        </p:nvPicPr>
        <p:blipFill>
          <a:blip r:embed="rId8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19" y="3898290"/>
            <a:ext cx="1992481" cy="298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/>
          </p:cNvSpPr>
          <p:nvPr/>
        </p:nvSpPr>
        <p:spPr>
          <a:xfrm rot="16200000">
            <a:off x="-2448680" y="3104864"/>
            <a:ext cx="6696743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Научно-технические разработки кафедры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47664" y="332656"/>
            <a:ext cx="7318524" cy="1065363"/>
          </a:xfrm>
        </p:spPr>
        <p:txBody>
          <a:bodyPr anchor="b"/>
          <a:lstStyle/>
          <a:p>
            <a:pPr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Покрытия для защиты от озонного старения и восстановления авиационных, сельскохозяйственных шин и крупногабаритных РТИ</a:t>
            </a:r>
          </a:p>
        </p:txBody>
      </p:sp>
      <p:pic>
        <p:nvPicPr>
          <p:cNvPr id="16387" name="Picture 5" descr="покр на основе хспэ защ колес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40" y="1511995"/>
            <a:ext cx="18796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67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539008"/>
              </p:ext>
            </p:extLst>
          </p:nvPr>
        </p:nvGraphicFramePr>
        <p:xfrm>
          <a:off x="1691679" y="4077072"/>
          <a:ext cx="7200801" cy="1656184"/>
        </p:xfrm>
        <a:graphic>
          <a:graphicData uri="http://schemas.openxmlformats.org/drawingml/2006/table">
            <a:tbl>
              <a:tblPr/>
              <a:tblGrid>
                <a:gridCol w="3330517"/>
                <a:gridCol w="1936813"/>
                <a:gridCol w="1933471"/>
              </a:tblGrid>
              <a:tr h="371796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 показателей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покрытый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Покрытый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194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Озонное старение при 50 </a:t>
                      </a:r>
                      <a:r>
                        <a:rPr kumimoji="0" lang="ru-RU" alt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Сх8 часов 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трещины по всей поверхности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трещины отсутствуют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194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Прочность при растяжении после озонного старения, МПа.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22,5</a:t>
                      </a:r>
                    </a:p>
                    <a:p>
                      <a:pPr marL="0" marR="0" lvl="0" indent="0" algn="just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восстановлены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406" name="Picture 87" descr="IMG_42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1487"/>
            <a:ext cx="3219837" cy="214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7" name="Text Box 89"/>
          <p:cNvSpPr txBox="1">
            <a:spLocks noChangeArrowheads="1"/>
          </p:cNvSpPr>
          <p:nvPr/>
        </p:nvSpPr>
        <p:spPr bwMode="auto">
          <a:xfrm>
            <a:off x="6711950" y="10509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  <a:cs typeface="Arial" charset="0"/>
            </a:endParaRPr>
          </a:p>
        </p:txBody>
      </p:sp>
      <p:sp>
        <p:nvSpPr>
          <p:cNvPr id="16408" name="Rectangle 90"/>
          <p:cNvSpPr>
            <a:spLocks noChangeArrowheads="1"/>
          </p:cNvSpPr>
          <p:nvPr/>
        </p:nvSpPr>
        <p:spPr bwMode="auto">
          <a:xfrm>
            <a:off x="6668739" y="1961545"/>
            <a:ext cx="23677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18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39838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47825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  <a:cs typeface="Arial" charset="0"/>
              </a:rPr>
              <a:t>Использовано </a:t>
            </a:r>
            <a:r>
              <a:rPr lang="ru-RU" altLang="ru-RU" sz="1600" dirty="0" smtClean="0">
                <a:latin typeface="Arial" charset="0"/>
                <a:cs typeface="Arial" charset="0"/>
              </a:rPr>
              <a:t>на самолетах ООО </a:t>
            </a:r>
            <a:r>
              <a:rPr lang="ru-RU" altLang="ru-RU" sz="1600" dirty="0">
                <a:latin typeface="Arial" charset="0"/>
                <a:cs typeface="Arial" charset="0"/>
              </a:rPr>
              <a:t>«Научно-техническая корпорация» и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  <a:cs typeface="Arial" charset="0"/>
              </a:rPr>
              <a:t>ОАО «</a:t>
            </a:r>
            <a:r>
              <a:rPr lang="ru-RU" altLang="ru-RU" sz="1600" dirty="0" err="1">
                <a:latin typeface="Arial" charset="0"/>
                <a:cs typeface="Arial" charset="0"/>
              </a:rPr>
              <a:t>Волтайр-пром</a:t>
            </a:r>
            <a:r>
              <a:rPr lang="ru-RU" altLang="ru-RU" sz="1600" dirty="0">
                <a:latin typeface="Arial" charset="0"/>
                <a:cs typeface="Arial" charset="0"/>
              </a:rPr>
              <a:t>»</a:t>
            </a:r>
          </a:p>
        </p:txBody>
      </p:sp>
      <p:sp>
        <p:nvSpPr>
          <p:cNvPr id="16409" name="Text Box 26"/>
          <p:cNvSpPr txBox="1">
            <a:spLocks noChangeArrowheads="1"/>
          </p:cNvSpPr>
          <p:nvPr/>
        </p:nvSpPr>
        <p:spPr bwMode="auto">
          <a:xfrm>
            <a:off x="1763688" y="5890046"/>
            <a:ext cx="69850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  <a:cs typeface="Arial" charset="0"/>
              </a:rPr>
              <a:t>Покрытия позволяют в 1,4 раза увеличить срок службы </a:t>
            </a:r>
            <a:r>
              <a:rPr lang="ru-RU" altLang="ru-RU" b="1" dirty="0" smtClean="0">
                <a:solidFill>
                  <a:srgbClr val="C00000"/>
                </a:solidFill>
                <a:cs typeface="Arial" charset="0"/>
              </a:rPr>
              <a:t>шин при </a:t>
            </a:r>
            <a:r>
              <a:rPr lang="ru-RU" altLang="ru-RU" b="1" dirty="0">
                <a:solidFill>
                  <a:srgbClr val="C00000"/>
                </a:solidFill>
                <a:cs typeface="Arial" charset="0"/>
              </a:rPr>
              <a:t>работе в условиях солнечной радиации и динамических нагрузок</a:t>
            </a: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 rot="16200000">
            <a:off x="-2520688" y="3148701"/>
            <a:ext cx="6696743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Научно-технические разработки кафедры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58" y="1943026"/>
            <a:ext cx="3045863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47" y="1916832"/>
            <a:ext cx="26638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47663" y="0"/>
            <a:ext cx="741694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 err="1">
                <a:solidFill>
                  <a:srgbClr val="0000CC"/>
                </a:solidFill>
                <a:cs typeface="Arial" charset="0"/>
              </a:rPr>
              <a:t>Наномолекулярные</a:t>
            </a:r>
            <a:r>
              <a:rPr lang="ru-RU" altLang="ru-RU" sz="2800" b="1" dirty="0">
                <a:solidFill>
                  <a:srgbClr val="0000CC"/>
                </a:solidFill>
                <a:cs typeface="Arial" charset="0"/>
              </a:rPr>
              <a:t> устройства и модели</a:t>
            </a:r>
          </a:p>
          <a:p>
            <a:pPr eaLnBrk="1" hangingPunct="1"/>
            <a:endParaRPr lang="ru-RU" altLang="ru-RU" sz="800" b="1" dirty="0">
              <a:cs typeface="Arial" charset="0"/>
            </a:endParaRPr>
          </a:p>
          <a:p>
            <a:pPr algn="just" eaLnBrk="1" hangingPunct="1"/>
            <a:r>
              <a:rPr lang="ru-RU" altLang="ru-RU" sz="1600" dirty="0">
                <a:cs typeface="Arial" charset="0"/>
              </a:rPr>
              <a:t>Ведется компьютерное моделирование, в </a:t>
            </a:r>
            <a:r>
              <a:rPr lang="ru-RU" altLang="ru-RU" sz="1600" dirty="0" err="1">
                <a:cs typeface="Arial" charset="0"/>
              </a:rPr>
              <a:t>т.ч</a:t>
            </a:r>
            <a:r>
              <a:rPr lang="ru-RU" altLang="ru-RU" sz="1600" dirty="0">
                <a:cs typeface="Arial" charset="0"/>
              </a:rPr>
              <a:t>., 3</a:t>
            </a:r>
            <a:r>
              <a:rPr lang="en-US" altLang="ru-RU" sz="1600" dirty="0">
                <a:cs typeface="Arial" charset="0"/>
              </a:rPr>
              <a:t>D</a:t>
            </a:r>
            <a:r>
              <a:rPr lang="ru-RU" altLang="ru-RU" sz="1600" dirty="0">
                <a:cs typeface="Arial" charset="0"/>
              </a:rPr>
              <a:t>-моделирование  </a:t>
            </a:r>
            <a:r>
              <a:rPr lang="ru-RU" altLang="ru-RU" sz="1600" dirty="0" err="1">
                <a:cs typeface="Arial" charset="0"/>
              </a:rPr>
              <a:t>наномолекулярных</a:t>
            </a:r>
            <a:r>
              <a:rPr lang="ru-RU" altLang="ru-RU" sz="1600" dirty="0">
                <a:cs typeface="Arial" charset="0"/>
              </a:rPr>
              <a:t> устройств на основе макромолекул (</a:t>
            </a:r>
            <a:r>
              <a:rPr lang="ru-RU" altLang="ru-RU" sz="1600" dirty="0" err="1">
                <a:cs typeface="Arial" charset="0"/>
              </a:rPr>
              <a:t>нанороботы</a:t>
            </a:r>
            <a:r>
              <a:rPr lang="ru-RU" altLang="ru-RU" sz="1600" dirty="0">
                <a:cs typeface="Arial" charset="0"/>
              </a:rPr>
              <a:t>, </a:t>
            </a:r>
            <a:r>
              <a:rPr lang="ru-RU" altLang="ru-RU" sz="1600" dirty="0" err="1">
                <a:cs typeface="Arial" charset="0"/>
              </a:rPr>
              <a:t>нанопереключающие</a:t>
            </a:r>
            <a:r>
              <a:rPr lang="ru-RU" altLang="ru-RU" sz="1600" dirty="0">
                <a:cs typeface="Arial" charset="0"/>
              </a:rPr>
              <a:t> устройства, </a:t>
            </a:r>
            <a:r>
              <a:rPr lang="ru-RU" altLang="ru-RU" sz="1600" dirty="0" err="1">
                <a:cs typeface="Arial" charset="0"/>
              </a:rPr>
              <a:t>нанозахваты</a:t>
            </a:r>
            <a:r>
              <a:rPr lang="ru-RU" altLang="ru-RU" sz="1600" dirty="0">
                <a:cs typeface="Arial" charset="0"/>
              </a:rPr>
              <a:t> и т.п.). </a:t>
            </a: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47" y="5084763"/>
            <a:ext cx="20732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457515" y="6021388"/>
            <a:ext cx="45070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charset="0"/>
              </a:rPr>
              <a:t>Полимерные комплексы </a:t>
            </a:r>
            <a:r>
              <a:rPr lang="ru-RU" altLang="ru-RU" sz="1600" b="1" dirty="0" err="1">
                <a:solidFill>
                  <a:srgbClr val="C00000"/>
                </a:solidFill>
                <a:cs typeface="Arial" charset="0"/>
              </a:rPr>
              <a:t>хитозана</a:t>
            </a:r>
            <a:r>
              <a:rPr lang="ru-RU" altLang="ru-RU" sz="1600" b="1" dirty="0">
                <a:solidFill>
                  <a:srgbClr val="C00000"/>
                </a:solidFill>
                <a:cs typeface="Arial" charset="0"/>
              </a:rPr>
              <a:t> – новые материалы для огне-, теплозащитных покрытий</a:t>
            </a:r>
            <a:endParaRPr lang="ru-RU" altLang="ru-RU" sz="1600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6872" name="dynamics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96767"/>
            <a:ext cx="2592709" cy="172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1801614" y="4206120"/>
            <a:ext cx="292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>
                <a:cs typeface="Arial" charset="0"/>
              </a:rPr>
              <a:t>Молекулярный робот-врач</a:t>
            </a:r>
          </a:p>
        </p:txBody>
      </p:sp>
      <p:sp>
        <p:nvSpPr>
          <p:cNvPr id="17417" name="Text Box 10"/>
          <p:cNvSpPr txBox="1">
            <a:spLocks noChangeArrowheads="1"/>
          </p:cNvSpPr>
          <p:nvPr/>
        </p:nvSpPr>
        <p:spPr bwMode="auto">
          <a:xfrm>
            <a:off x="5249862" y="3786907"/>
            <a:ext cx="3714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err="1">
                <a:cs typeface="Arial" charset="0"/>
              </a:rPr>
              <a:t>Наномолекулярные</a:t>
            </a:r>
            <a:r>
              <a:rPr lang="ru-RU" altLang="ru-RU" sz="1600" b="1" dirty="0">
                <a:cs typeface="Arial" charset="0"/>
              </a:rPr>
              <a:t> </a:t>
            </a:r>
            <a:r>
              <a:rPr lang="ru-RU" altLang="ru-RU" sz="1600" b="1" dirty="0" err="1">
                <a:cs typeface="Arial" charset="0"/>
              </a:rPr>
              <a:t>преключатели</a:t>
            </a:r>
            <a:endParaRPr lang="ru-RU" altLang="ru-RU" sz="1600" b="1" dirty="0">
              <a:cs typeface="Arial" charset="0"/>
            </a:endParaRP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2823185" y="4748213"/>
            <a:ext cx="3268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C00000"/>
                </a:solidFill>
                <a:cs typeface="Arial" charset="0"/>
              </a:rPr>
              <a:t>Полимолекулярные сорбенты</a:t>
            </a:r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>
            <a:off x="4084435" y="5131594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0" name="Line 13"/>
          <p:cNvSpPr>
            <a:spLocks noChangeShapeType="1"/>
          </p:cNvSpPr>
          <p:nvPr/>
        </p:nvSpPr>
        <p:spPr bwMode="auto">
          <a:xfrm flipH="1">
            <a:off x="2329458" y="6436886"/>
            <a:ext cx="1871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Rectangle 2"/>
          <p:cNvSpPr txBox="1">
            <a:spLocks/>
          </p:cNvSpPr>
          <p:nvPr/>
        </p:nvSpPr>
        <p:spPr>
          <a:xfrm rot="16200000">
            <a:off x="-2520688" y="3160518"/>
            <a:ext cx="6696743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Научно-технические разработки кафедры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8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7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то(120)_cr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678" y="963073"/>
            <a:ext cx="1694508" cy="175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17" y="963073"/>
            <a:ext cx="1812291" cy="17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330028" y="2852936"/>
            <a:ext cx="22581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При изменении температуры 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материал обратимо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меняет свой цвет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619672" y="4509120"/>
            <a:ext cx="734481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828800" indent="-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86000" indent="-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CC"/>
                </a:solidFill>
                <a:latin typeface="Arial" charset="0"/>
                <a:cs typeface="Arial" charset="0"/>
              </a:rPr>
              <a:t>Достоинства:</a:t>
            </a:r>
          </a:p>
          <a:p>
            <a:pPr algn="just" eaLnBrk="1" hangingPunct="1">
              <a:spcBef>
                <a:spcPct val="0"/>
              </a:spcBef>
              <a:buFontTx/>
              <a:buAutoNum type="arabicParenR"/>
            </a:pPr>
            <a:r>
              <a:rPr lang="ru-RU" altLang="ru-RU" sz="1400" b="1" dirty="0">
                <a:latin typeface="Arial" charset="0"/>
                <a:cs typeface="Arial" charset="0"/>
              </a:rPr>
              <a:t>высокая огнезащитная эффективность (1-ая группа для древесины);</a:t>
            </a:r>
          </a:p>
          <a:p>
            <a:pPr algn="just" eaLnBrk="1" hangingPunct="1">
              <a:spcBef>
                <a:spcPct val="0"/>
              </a:spcBef>
              <a:buFontTx/>
              <a:buAutoNum type="arabicParenR"/>
            </a:pPr>
            <a:r>
              <a:rPr lang="ru-RU" altLang="ru-RU" sz="1400" b="1" dirty="0">
                <a:latin typeface="Arial" charset="0"/>
                <a:cs typeface="Arial" charset="0"/>
              </a:rPr>
              <a:t>цветовая </a:t>
            </a:r>
            <a:r>
              <a:rPr lang="ru-RU" altLang="ru-RU" sz="1400" b="1" dirty="0" err="1">
                <a:latin typeface="Arial" charset="0"/>
                <a:cs typeface="Arial" charset="0"/>
              </a:rPr>
              <a:t>термоиндикация</a:t>
            </a:r>
            <a:r>
              <a:rPr lang="ru-RU" altLang="ru-RU" sz="1400" b="1" dirty="0">
                <a:latin typeface="Arial" charset="0"/>
                <a:cs typeface="Arial" charset="0"/>
              </a:rPr>
              <a:t> о повышении температуры;</a:t>
            </a:r>
          </a:p>
          <a:p>
            <a:pPr algn="just" eaLnBrk="1" hangingPunct="1">
              <a:spcBef>
                <a:spcPct val="0"/>
              </a:spcBef>
              <a:buFontTx/>
              <a:buAutoNum type="arabicParenR"/>
            </a:pPr>
            <a:r>
              <a:rPr lang="ru-RU" altLang="ru-RU" sz="1400" b="1" dirty="0">
                <a:latin typeface="Arial" charset="0"/>
                <a:cs typeface="Arial" charset="0"/>
              </a:rPr>
              <a:t>при </a:t>
            </a:r>
            <a:r>
              <a:rPr lang="ru-RU" altLang="ru-RU" sz="1400" b="1" dirty="0" err="1">
                <a:latin typeface="Arial" charset="0"/>
                <a:cs typeface="Arial" charset="0"/>
              </a:rPr>
              <a:t>термодеструкции</a:t>
            </a:r>
            <a:r>
              <a:rPr lang="ru-RU" altLang="ru-RU" sz="1400" b="1" dirty="0">
                <a:latin typeface="Arial" charset="0"/>
                <a:cs typeface="Arial" charset="0"/>
              </a:rPr>
              <a:t> не выделяют токсичных веществ;</a:t>
            </a:r>
          </a:p>
          <a:p>
            <a:pPr algn="just" eaLnBrk="1" hangingPunct="1">
              <a:spcBef>
                <a:spcPct val="0"/>
              </a:spcBef>
              <a:buFontTx/>
              <a:buAutoNum type="arabicParenR" startAt="4"/>
            </a:pPr>
            <a:r>
              <a:rPr lang="ru-RU" altLang="ru-RU" sz="1400" b="1" dirty="0">
                <a:latin typeface="Arial" charset="0"/>
                <a:cs typeface="Arial" charset="0"/>
              </a:rPr>
              <a:t>экологическая безопасность и доступная цена огне-теплозащиты объекта (24-27 </a:t>
            </a:r>
            <a:r>
              <a:rPr lang="ru-RU" altLang="ru-RU" sz="1400" b="1" dirty="0" err="1">
                <a:latin typeface="Arial" charset="0"/>
                <a:cs typeface="Arial" charset="0"/>
              </a:rPr>
              <a:t>руб</a:t>
            </a:r>
            <a:r>
              <a:rPr lang="ru-RU" altLang="ru-RU" sz="1400" b="1" dirty="0">
                <a:latin typeface="Arial" charset="0"/>
                <a:cs typeface="Arial" charset="0"/>
              </a:rPr>
              <a:t>/кг).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CC"/>
                </a:solidFill>
                <a:latin typeface="Arial" charset="0"/>
                <a:cs typeface="Arial" charset="0"/>
              </a:rPr>
              <a:t>Области применения: </a:t>
            </a:r>
            <a:r>
              <a:rPr lang="ru-RU" altLang="ru-RU" sz="1400" b="1" dirty="0" smtClean="0">
                <a:latin typeface="Arial" charset="0"/>
                <a:cs typeface="Arial" charset="0"/>
              </a:rPr>
              <a:t>огне-теплозащита </a:t>
            </a:r>
            <a:r>
              <a:rPr lang="ru-RU" altLang="ru-RU" sz="1400" b="1" dirty="0">
                <a:latin typeface="Arial" charset="0"/>
                <a:cs typeface="Arial" charset="0"/>
              </a:rPr>
              <a:t>с дистанционной сигнализацией о превышении защищаемым объектов опасного уровня температуры (объекты хранения ЛВЖ, боеприпасы, взрывчатые вещества и </a:t>
            </a:r>
            <a:r>
              <a:rPr lang="ru-RU" altLang="ru-RU" sz="1400" b="1" dirty="0" err="1">
                <a:latin typeface="Arial" charset="0"/>
                <a:cs typeface="Arial" charset="0"/>
              </a:rPr>
              <a:t>др</a:t>
            </a:r>
            <a:r>
              <a:rPr lang="ru-RU" altLang="ru-RU" sz="1400" b="1" dirty="0"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829367" y="2852936"/>
            <a:ext cx="22765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Обладает пламегасящими 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свойствами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475656" y="0"/>
            <a:ext cx="7668344" cy="98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Микро- и </a:t>
            </a:r>
            <a:r>
              <a:rPr lang="ru-RU" altLang="ru-RU" sz="2000" b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наноструктурированный</a:t>
            </a:r>
            <a:r>
              <a:rPr lang="en-US" altLang="ru-RU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огне-теплозащитный гибридный бионеорганический материал с интеллектуальными свойствами</a:t>
            </a:r>
          </a:p>
        </p:txBody>
      </p:sp>
      <p:pic>
        <p:nvPicPr>
          <p:cNvPr id="10" name="Picture 16" descr="Al-B-complex x1500_2"/>
          <p:cNvPicPr>
            <a:picLocks noChangeAspect="1" noChangeArrowheads="1"/>
          </p:cNvPicPr>
          <p:nvPr/>
        </p:nvPicPr>
        <p:blipFill>
          <a:blip r:embed="rId4">
            <a:lum bright="6000" contras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63074"/>
            <a:ext cx="2009172" cy="172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475656" y="2852936"/>
            <a:ext cx="2457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FD7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Микрофотография пленки огне-теплозащитного гибридного материала</a:t>
            </a:r>
            <a:endParaRPr lang="ru-RU" altLang="ru-RU" sz="1200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1475656" y="3717032"/>
            <a:ext cx="74888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cs typeface="Arial" charset="0"/>
              </a:rPr>
              <a:t>Механизм огнезащиты обеспечивается каталитической </a:t>
            </a:r>
            <a:r>
              <a:rPr lang="ru-RU" altLang="ru-RU" sz="1600" b="1" dirty="0" smtClean="0">
                <a:solidFill>
                  <a:srgbClr val="C00000"/>
                </a:solidFill>
                <a:cs typeface="Arial" charset="0"/>
              </a:rPr>
              <a:t>карбонизацией материала </a:t>
            </a:r>
            <a:r>
              <a:rPr lang="ru-RU" altLang="ru-RU" sz="1600" b="1" dirty="0">
                <a:solidFill>
                  <a:srgbClr val="C00000"/>
                </a:solidFill>
                <a:cs typeface="Arial" charset="0"/>
              </a:rPr>
              <a:t>с </a:t>
            </a:r>
            <a:r>
              <a:rPr lang="ru-RU" altLang="ru-RU" sz="1600" b="1" dirty="0" smtClean="0">
                <a:solidFill>
                  <a:srgbClr val="C00000"/>
                </a:solidFill>
                <a:cs typeface="Arial" charset="0"/>
              </a:rPr>
              <a:t>участием нано- </a:t>
            </a:r>
            <a:r>
              <a:rPr lang="ru-RU" altLang="ru-RU" sz="1600" b="1" dirty="0">
                <a:solidFill>
                  <a:srgbClr val="C00000"/>
                </a:solidFill>
                <a:cs typeface="Arial" charset="0"/>
              </a:rPr>
              <a:t>и микрочастиц </a:t>
            </a:r>
            <a:r>
              <a:rPr lang="ru-RU" altLang="ru-RU" sz="1600" b="1" dirty="0" err="1">
                <a:solidFill>
                  <a:srgbClr val="C00000"/>
                </a:solidFill>
                <a:cs typeface="Arial" charset="0"/>
              </a:rPr>
              <a:t>гидроксокомплексов</a:t>
            </a:r>
            <a:r>
              <a:rPr lang="ru-RU" altLang="ru-RU" sz="1600" b="1" dirty="0">
                <a:solidFill>
                  <a:srgbClr val="C00000"/>
                </a:solidFill>
                <a:cs typeface="Arial" charset="0"/>
              </a:rPr>
              <a:t> с </a:t>
            </a:r>
            <a:r>
              <a:rPr lang="ru-RU" altLang="ru-RU" sz="1600" b="1" dirty="0" smtClean="0">
                <a:solidFill>
                  <a:srgbClr val="C00000"/>
                </a:solidFill>
                <a:cs typeface="Arial" charset="0"/>
              </a:rPr>
              <a:t>образованием </a:t>
            </a:r>
            <a:r>
              <a:rPr lang="ru-RU" altLang="ru-RU" sz="1600" b="1" dirty="0">
                <a:solidFill>
                  <a:srgbClr val="C00000"/>
                </a:solidFill>
                <a:cs typeface="Arial" charset="0"/>
              </a:rPr>
              <a:t>высокопористого коксового слоя</a:t>
            </a:r>
          </a:p>
        </p:txBody>
      </p:sp>
      <p:sp>
        <p:nvSpPr>
          <p:cNvPr id="13" name="Rectangle 2"/>
          <p:cNvSpPr txBox="1">
            <a:spLocks/>
          </p:cNvSpPr>
          <p:nvPr/>
        </p:nvSpPr>
        <p:spPr>
          <a:xfrm rot="16200000">
            <a:off x="-2448680" y="3148650"/>
            <a:ext cx="6696743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Научно-технические разработки кафедры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10" accel="50000" decel="50000" autoRev="1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028384" cy="1268413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0000CC"/>
                </a:solidFill>
                <a:latin typeface="Arial" charset="0"/>
                <a:cs typeface="Arial" charset="0"/>
              </a:rPr>
              <a:t>Сорбционный </a:t>
            </a:r>
            <a:r>
              <a:rPr lang="ru-RU" altLang="ru-RU" sz="2400" b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наногетерогенный</a:t>
            </a:r>
            <a:r>
              <a:rPr lang="ru-RU" altLang="ru-RU" sz="2400" b="1" dirty="0">
                <a:solidFill>
                  <a:srgbClr val="0000CC"/>
                </a:solidFill>
                <a:latin typeface="Arial" charset="0"/>
                <a:cs typeface="Arial" charset="0"/>
              </a:rPr>
              <a:t> бионеорганический материал с настраиваемой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селективностью</a:t>
            </a:r>
            <a:endParaRPr lang="ru-RU" sz="24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07904" y="3284538"/>
            <a:ext cx="25222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Автоматизированный 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биотехнологический комплекс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для синтеза необходимых 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пептидных </a:t>
            </a:r>
            <a:r>
              <a:rPr lang="ru-RU" altLang="ru-RU" sz="1200" b="1" dirty="0" err="1">
                <a:solidFill>
                  <a:srgbClr val="000099"/>
                </a:solidFill>
                <a:cs typeface="Arial" charset="0"/>
              </a:rPr>
              <a:t>прекурсоров</a:t>
            </a:r>
            <a:endParaRPr lang="ru-RU" altLang="ru-RU" sz="1200" b="1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47664" y="5000625"/>
            <a:ext cx="759633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828800" indent="-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86000" indent="-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CC"/>
                </a:solidFill>
                <a:latin typeface="Arial" charset="0"/>
                <a:cs typeface="Arial" charset="0"/>
              </a:rPr>
              <a:t>Достоинства:</a:t>
            </a:r>
          </a:p>
          <a:p>
            <a:pPr algn="just" eaLnBrk="1" hangingPunct="1">
              <a:spcBef>
                <a:spcPct val="0"/>
              </a:spcBef>
              <a:buFontTx/>
              <a:buAutoNum type="arabicParenR"/>
            </a:pPr>
            <a:r>
              <a:rPr lang="ru-RU" altLang="ru-RU" sz="1400" b="1" dirty="0">
                <a:latin typeface="Arial" charset="0"/>
                <a:cs typeface="Arial" charset="0"/>
              </a:rPr>
              <a:t>высокая статическая обменная ёмкость (свыше 8 мг-</a:t>
            </a:r>
            <a:r>
              <a:rPr lang="ru-RU" altLang="ru-RU" sz="1400" b="1" dirty="0" err="1">
                <a:latin typeface="Arial" charset="0"/>
                <a:cs typeface="Arial" charset="0"/>
              </a:rPr>
              <a:t>экв</a:t>
            </a:r>
            <a:r>
              <a:rPr lang="ru-RU" altLang="ru-RU" sz="1400" b="1" dirty="0">
                <a:latin typeface="Arial" charset="0"/>
                <a:cs typeface="Arial" charset="0"/>
              </a:rPr>
              <a:t>/г по ионам меди (</a:t>
            </a:r>
            <a:r>
              <a:rPr lang="en-US" altLang="ru-RU" sz="1400" b="1" dirty="0">
                <a:latin typeface="Arial" charset="0"/>
                <a:cs typeface="Arial" charset="0"/>
              </a:rPr>
              <a:t>II</a:t>
            </a:r>
            <a:r>
              <a:rPr lang="ru-RU" altLang="ru-RU" sz="1400" b="1" dirty="0">
                <a:latin typeface="Arial" charset="0"/>
                <a:cs typeface="Arial" charset="0"/>
              </a:rPr>
              <a:t>), 6 мг-</a:t>
            </a:r>
            <a:r>
              <a:rPr lang="ru-RU" altLang="ru-RU" sz="1400" b="1" dirty="0" err="1">
                <a:latin typeface="Arial" charset="0"/>
                <a:cs typeface="Arial" charset="0"/>
              </a:rPr>
              <a:t>экв</a:t>
            </a:r>
            <a:r>
              <a:rPr lang="ru-RU" altLang="ru-RU" sz="1400" b="1" dirty="0">
                <a:latin typeface="Arial" charset="0"/>
                <a:cs typeface="Arial" charset="0"/>
              </a:rPr>
              <a:t>/г по ионам никеля);</a:t>
            </a:r>
          </a:p>
          <a:p>
            <a:pPr algn="just" eaLnBrk="1" hangingPunct="1">
              <a:spcBef>
                <a:spcPct val="0"/>
              </a:spcBef>
              <a:buFontTx/>
              <a:buAutoNum type="arabicParenR"/>
            </a:pPr>
            <a:r>
              <a:rPr lang="ru-RU" altLang="ru-RU" sz="1400" b="1" dirty="0">
                <a:latin typeface="Arial" charset="0"/>
                <a:cs typeface="Arial" charset="0"/>
              </a:rPr>
              <a:t>настраиваемая селективность к определенным ионам;</a:t>
            </a:r>
          </a:p>
          <a:p>
            <a:pPr algn="just" eaLnBrk="1" hangingPunct="1">
              <a:spcBef>
                <a:spcPct val="0"/>
              </a:spcBef>
              <a:buFontTx/>
              <a:buAutoNum type="arabicParenR"/>
            </a:pPr>
            <a:r>
              <a:rPr lang="ru-RU" altLang="ru-RU" sz="1400" b="1" dirty="0">
                <a:latin typeface="Arial" charset="0"/>
                <a:cs typeface="Arial" charset="0"/>
              </a:rPr>
              <a:t>биодеградация материалов под действием почвенного биоценоза;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CC"/>
                </a:solidFill>
                <a:latin typeface="Arial" charset="0"/>
                <a:cs typeface="Arial" charset="0"/>
              </a:rPr>
              <a:t>Области применения: </a:t>
            </a:r>
            <a:r>
              <a:rPr lang="ru-RU" altLang="ru-RU" sz="14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400" b="1" dirty="0" smtClean="0">
                <a:latin typeface="Arial" charset="0"/>
                <a:cs typeface="Arial" charset="0"/>
              </a:rPr>
              <a:t>предприятия </a:t>
            </a:r>
            <a:r>
              <a:rPr lang="ru-RU" altLang="ru-RU" sz="1400" b="1" dirty="0">
                <a:latin typeface="Arial" charset="0"/>
                <a:cs typeface="Arial" charset="0"/>
              </a:rPr>
              <a:t>переработки руд цветных металлов, гидрометаллургия, химическая промышленность, гальваника, извлечение ионов переходных металлов из сточных вод и др.</a:t>
            </a:r>
            <a:r>
              <a:rPr lang="ru-RU" altLang="ru-RU" sz="1400" b="1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611534" y="3356992"/>
            <a:ext cx="22809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Внешний вид материала: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гидрофильных гранулы с </a:t>
            </a:r>
            <a:r>
              <a:rPr lang="en-US" altLang="ru-RU" sz="1200" b="1" dirty="0">
                <a:solidFill>
                  <a:srgbClr val="000099"/>
                </a:solidFill>
                <a:cs typeface="Arial" charset="0"/>
              </a:rPr>
              <a:t>Ø</a:t>
            </a:r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 3-5 мм</a:t>
            </a:r>
            <a:endParaRPr lang="en-US" altLang="ru-RU" sz="1200" b="1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75656" y="3284984"/>
            <a:ext cx="20882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FD7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Визуализация строения </a:t>
            </a:r>
            <a:r>
              <a:rPr lang="ru-RU" altLang="ru-RU" sz="1200" b="1" dirty="0" err="1">
                <a:solidFill>
                  <a:srgbClr val="000099"/>
                </a:solidFill>
                <a:cs typeface="Arial" charset="0"/>
              </a:rPr>
              <a:t>темплатного</a:t>
            </a:r>
            <a:r>
              <a:rPr lang="ru-RU" altLang="ru-RU" sz="1200" b="1" dirty="0">
                <a:solidFill>
                  <a:srgbClr val="000099"/>
                </a:solidFill>
                <a:cs typeface="Arial" charset="0"/>
              </a:rPr>
              <a:t> бионеорганического материала</a:t>
            </a:r>
            <a:endParaRPr lang="ru-RU" altLang="ru-RU" sz="1200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42683" y="4115981"/>
            <a:ext cx="77013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C00000"/>
                </a:solidFill>
                <a:cs typeface="Arial" charset="0"/>
              </a:rPr>
              <a:t>Получение материала включает стадию </a:t>
            </a:r>
            <a:r>
              <a:rPr lang="ru-RU" altLang="ru-RU" sz="1400" b="1" dirty="0" err="1">
                <a:solidFill>
                  <a:srgbClr val="C00000"/>
                </a:solidFill>
                <a:cs typeface="Arial" charset="0"/>
              </a:rPr>
              <a:t>темплатного</a:t>
            </a:r>
            <a:r>
              <a:rPr lang="ru-RU" altLang="ru-RU" sz="1400" b="1" dirty="0">
                <a:solidFill>
                  <a:srgbClr val="C00000"/>
                </a:solidFill>
                <a:cs typeface="Arial" charset="0"/>
              </a:rPr>
              <a:t> синтеза на ионах переходного металла </a:t>
            </a:r>
            <a:r>
              <a:rPr lang="ru-RU" altLang="ru-RU" sz="1400" b="1" dirty="0" smtClean="0">
                <a:solidFill>
                  <a:srgbClr val="C00000"/>
                </a:solidFill>
                <a:cs typeface="Arial" charset="0"/>
              </a:rPr>
              <a:t>с </a:t>
            </a:r>
            <a:r>
              <a:rPr lang="ru-RU" altLang="ru-RU" sz="1400" b="1" dirty="0">
                <a:solidFill>
                  <a:srgbClr val="C00000"/>
                </a:solidFill>
                <a:cs typeface="Arial" charset="0"/>
              </a:rPr>
              <a:t>образованием специфических сайтов ионного распознавания («ионных отпечатков»), </a:t>
            </a:r>
            <a:r>
              <a:rPr lang="ru-RU" altLang="ru-RU" sz="1400" b="1" dirty="0" smtClean="0">
                <a:solidFill>
                  <a:srgbClr val="C00000"/>
                </a:solidFill>
                <a:cs typeface="Arial" charset="0"/>
              </a:rPr>
              <a:t>электронная </a:t>
            </a:r>
            <a:r>
              <a:rPr lang="ru-RU" altLang="ru-RU" sz="1400" b="1" dirty="0">
                <a:solidFill>
                  <a:srgbClr val="C00000"/>
                </a:solidFill>
                <a:cs typeface="Arial" charset="0"/>
              </a:rPr>
              <a:t>и пространственная структура которых соответствует лишь ионам этого металла. </a:t>
            </a:r>
          </a:p>
        </p:txBody>
      </p:sp>
      <p:pic>
        <p:nvPicPr>
          <p:cNvPr id="10" name="Picture 9" descr="две тройных и Р и две N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35" y="836712"/>
            <a:ext cx="16081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Биореакт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413"/>
            <a:ext cx="27019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TA417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268413"/>
            <a:ext cx="20875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/>
          </p:cNvSpPr>
          <p:nvPr/>
        </p:nvSpPr>
        <p:spPr>
          <a:xfrm rot="16200000">
            <a:off x="-2448680" y="3101163"/>
            <a:ext cx="6696743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Научно-технические разработки кафедры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7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1619672" y="0"/>
            <a:ext cx="7524328" cy="11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  <a:latin typeface="Arial" charset="0"/>
              </a:rPr>
              <a:t>Кафедра «Химическая технология полимеров и промышленная экология» (ВТПЭ)</a:t>
            </a:r>
          </a:p>
        </p:txBody>
      </p:sp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1619672" y="1412875"/>
            <a:ext cx="7344941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8203" tIns="0" bIns="88872" anchor="ctr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C00000"/>
                </a:solidFill>
                <a:latin typeface="Arial" charset="0"/>
              </a:rPr>
              <a:t>осуществляет </a:t>
            </a:r>
            <a:r>
              <a:rPr lang="ru-RU" altLang="ru-RU" sz="1800" b="1" dirty="0">
                <a:solidFill>
                  <a:srgbClr val="C00000"/>
                </a:solidFill>
                <a:latin typeface="Arial" charset="0"/>
              </a:rPr>
              <a:t>подготовку: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</a:t>
            </a:r>
            <a:r>
              <a:rPr lang="ru-RU" altLang="ru-RU" sz="1800" dirty="0">
                <a:latin typeface="Arial" charset="0"/>
                <a:sym typeface="Wingdings" pitchFamily="2" charset="2"/>
              </a:rPr>
              <a:t> </a:t>
            </a:r>
            <a:r>
              <a:rPr lang="ru-RU" altLang="ru-RU" sz="1800" dirty="0">
                <a:latin typeface="Arial" charset="0"/>
              </a:rPr>
              <a:t>бакалавров по направлению 18.03.01 «Химическая технология», профиль «Технология и переработка полимеров» (очная и очно-заочная формы обучения</a:t>
            </a:r>
            <a:r>
              <a:rPr lang="ru-RU" altLang="ru-RU" sz="1800" dirty="0" smtClean="0">
                <a:latin typeface="Arial" charset="0"/>
              </a:rPr>
              <a:t>);</a:t>
            </a:r>
            <a:endParaRPr lang="ru-RU" altLang="ru-RU" sz="1800" dirty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800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</a:t>
            </a:r>
            <a:r>
              <a:rPr lang="ru-RU" altLang="ru-RU" sz="1800" dirty="0">
                <a:latin typeface="Arial" charset="0"/>
              </a:rPr>
              <a:t> магистров по направлению 18.04.01 «Химическая технология», программа «Технология переработки эластомеров» (очная форма</a:t>
            </a:r>
            <a:r>
              <a:rPr lang="ru-RU" altLang="ru-RU" sz="1800" dirty="0" smtClean="0">
                <a:latin typeface="Arial" charset="0"/>
              </a:rPr>
              <a:t>);</a:t>
            </a:r>
            <a:endParaRPr lang="ru-RU" altLang="ru-RU" sz="1800" dirty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800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</a:t>
            </a:r>
            <a:r>
              <a:rPr lang="ru-RU" altLang="ru-RU" sz="1800" dirty="0">
                <a:latin typeface="Arial" charset="0"/>
                <a:sym typeface="Wingdings" pitchFamily="2" charset="2"/>
              </a:rPr>
              <a:t> кадров высшей квалификации — аспирантов и </a:t>
            </a:r>
            <a:r>
              <a:rPr lang="ru-RU" altLang="ru-RU" sz="1800" dirty="0" smtClean="0">
                <a:latin typeface="Arial" charset="0"/>
                <a:sym typeface="Wingdings" pitchFamily="2" charset="2"/>
              </a:rPr>
              <a:t>докторантов;</a:t>
            </a:r>
            <a:endParaRPr lang="ru-RU" altLang="ru-RU" sz="1800" dirty="0">
              <a:latin typeface="Arial" charset="0"/>
              <a:sym typeface="Wingdings" pitchFamily="2" charset="2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800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 </a:t>
            </a:r>
            <a:r>
              <a:rPr lang="ru-RU" altLang="ru-RU" sz="1800" dirty="0" smtClean="0">
                <a:latin typeface="Arial" charset="0"/>
                <a:sym typeface="Wingdings" pitchFamily="2" charset="2"/>
              </a:rPr>
              <a:t>целевую </a:t>
            </a:r>
            <a:r>
              <a:rPr lang="ru-RU" altLang="ru-RU" sz="1800" dirty="0">
                <a:latin typeface="Arial" charset="0"/>
                <a:sym typeface="Wingdings" pitchFamily="2" charset="2"/>
              </a:rPr>
              <a:t>переподготовку специалистов химической отрасли по заявкам </a:t>
            </a:r>
            <a:r>
              <a:rPr lang="ru-RU" altLang="ru-RU" sz="1800" dirty="0" smtClean="0">
                <a:latin typeface="Arial" charset="0"/>
                <a:sym typeface="Wingdings" pitchFamily="2" charset="2"/>
              </a:rPr>
              <a:t>предприятий.</a:t>
            </a:r>
            <a:endParaRPr lang="ru-RU" altLang="ru-RU" sz="1800" dirty="0">
              <a:solidFill>
                <a:srgbClr val="0000CC"/>
              </a:solidFill>
              <a:latin typeface="Arial" charset="0"/>
              <a:sym typeface="Wingdings" pitchFamily="2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chemeClr val="tx2"/>
                </a:solidFill>
                <a:latin typeface="Arial" charset="0"/>
              </a:rPr>
              <a:t>Заведует кафедрой доктор технических наук, профессор, «Заслуженный работник высшей школы РФ», академик РАЕ Виктор Федорович </a:t>
            </a:r>
            <a:r>
              <a:rPr lang="ru-RU" altLang="ru-RU" sz="1800" b="1" i="1" dirty="0" err="1">
                <a:solidFill>
                  <a:schemeClr val="tx2"/>
                </a:solidFill>
                <a:latin typeface="Arial" charset="0"/>
              </a:rPr>
              <a:t>Каблов</a:t>
            </a:r>
            <a:r>
              <a:rPr lang="ru-RU" altLang="ru-RU" sz="1800" b="1" i="1" dirty="0">
                <a:solidFill>
                  <a:schemeClr val="tx2"/>
                </a:solidFill>
                <a:latin typeface="Arial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chemeClr val="tx2"/>
                </a:solidFill>
                <a:latin typeface="Arial" charset="0"/>
              </a:rPr>
              <a:t>На кафедре работают 10 преподавателей, среди которых 3 профессора, 4 доцента, 3 старших преподавателя, а также 3 лаборанта. </a:t>
            </a:r>
          </a:p>
        </p:txBody>
      </p:sp>
    </p:spTree>
    <p:extLst>
      <p:ext uri="{BB962C8B-B14F-4D97-AF65-F5344CB8AC3E}">
        <p14:creationId xmlns:p14="http://schemas.microsoft.com/office/powerpoint/2010/main" val="32610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1653902" y="-1"/>
            <a:ext cx="7490098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Современные лаборатории и оборудование</a:t>
            </a:r>
          </a:p>
        </p:txBody>
      </p:sp>
      <p:sp>
        <p:nvSpPr>
          <p:cNvPr id="20483" name="Rectangle 13"/>
          <p:cNvSpPr>
            <a:spLocks noChangeArrowheads="1"/>
          </p:cNvSpPr>
          <p:nvPr/>
        </p:nvSpPr>
        <p:spPr bwMode="auto">
          <a:xfrm>
            <a:off x="2643188" y="500063"/>
            <a:ext cx="62865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6" name="Picture 5" descr="DSC051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03" y="908720"/>
            <a:ext cx="3884085" cy="2736304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5718657" y="1269467"/>
            <a:ext cx="2396362" cy="369332"/>
          </a:xfrm>
          <a:prstGeom prst="rect">
            <a:avLst/>
          </a:prstGeom>
          <a:solidFill>
            <a:schemeClr val="bg1">
              <a:alpha val="784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dirty="0" smtClean="0"/>
              <a:t>Лаборатория </a:t>
            </a:r>
            <a:r>
              <a:rPr lang="ru-RU" altLang="ru-RU" b="1" dirty="0"/>
              <a:t>Б-306</a:t>
            </a: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1475656" y="908720"/>
            <a:ext cx="33843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457200" algn="just" eaLnBrk="1" hangingPunct="1"/>
            <a:r>
              <a:rPr lang="ru-RU" altLang="ru-RU" sz="1600" dirty="0"/>
              <a:t>Безроторный реометр </a:t>
            </a:r>
            <a:r>
              <a:rPr lang="ru-RU" altLang="ru-RU" sz="1600" dirty="0" smtClean="0"/>
              <a:t> </a:t>
            </a:r>
            <a:r>
              <a:rPr lang="en-US" altLang="ru-RU" sz="1600" dirty="0" smtClean="0"/>
              <a:t>MDR </a:t>
            </a:r>
            <a:r>
              <a:rPr lang="en-US" altLang="ru-RU" sz="1600" dirty="0"/>
              <a:t>3000 Professional </a:t>
            </a:r>
            <a:r>
              <a:rPr lang="ru-RU" altLang="ru-RU" sz="1600" dirty="0" smtClean="0"/>
              <a:t> для </a:t>
            </a:r>
            <a:r>
              <a:rPr lang="ru-RU" altLang="ru-RU" sz="1600" dirty="0"/>
              <a:t>определения </a:t>
            </a:r>
            <a:r>
              <a:rPr lang="ru-RU" altLang="ru-RU" sz="1600" dirty="0" err="1"/>
              <a:t>вулкаметрических</a:t>
            </a:r>
            <a:r>
              <a:rPr lang="ru-RU" altLang="ru-RU" sz="1600" dirty="0"/>
              <a:t> </a:t>
            </a:r>
            <a:r>
              <a:rPr lang="ru-RU" altLang="ru-RU" sz="1600" dirty="0" smtClean="0"/>
              <a:t> характеристик </a:t>
            </a:r>
            <a:r>
              <a:rPr lang="ru-RU" altLang="ru-RU" sz="1600" dirty="0"/>
              <a:t>резиновых смесей </a:t>
            </a:r>
          </a:p>
        </p:txBody>
      </p:sp>
      <p:pic>
        <p:nvPicPr>
          <p:cNvPr id="20488" name="Picture 9" descr="Биореакт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03" y="4005064"/>
            <a:ext cx="3884085" cy="270892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9" name="Rectangle 11"/>
          <p:cNvSpPr>
            <a:spLocks noChangeArrowheads="1"/>
          </p:cNvSpPr>
          <p:nvPr/>
        </p:nvSpPr>
        <p:spPr bwMode="auto">
          <a:xfrm>
            <a:off x="1619672" y="5982379"/>
            <a:ext cx="32403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457200" algn="just" eaLnBrk="1" hangingPunct="1"/>
            <a:r>
              <a:rPr lang="ru-RU" altLang="ru-RU" sz="1600" dirty="0" err="1"/>
              <a:t>Газовихревой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биореактор</a:t>
            </a:r>
            <a:r>
              <a:rPr lang="ru-RU" altLang="ru-RU" sz="1600" dirty="0"/>
              <a:t> </a:t>
            </a:r>
            <a:r>
              <a:rPr lang="ru-RU" altLang="ru-RU" sz="1600" dirty="0" smtClean="0"/>
              <a:t> с </a:t>
            </a:r>
            <a:r>
              <a:rPr lang="ru-RU" altLang="ru-RU" sz="1600" dirty="0"/>
              <a:t>компьютерным </a:t>
            </a:r>
            <a:r>
              <a:rPr lang="ru-RU" altLang="ru-RU" sz="1600" dirty="0" smtClean="0"/>
              <a:t>управлением </a:t>
            </a:r>
            <a:endParaRPr lang="ru-RU" altLang="ru-RU" sz="1600" dirty="0"/>
          </a:p>
          <a:p>
            <a:pPr eaLnBrk="1" hangingPunct="1"/>
            <a:r>
              <a:rPr lang="ru-RU" altLang="ru-RU" sz="1600" dirty="0"/>
              <a:t>лаборатории биотехнологии</a:t>
            </a:r>
          </a:p>
        </p:txBody>
      </p:sp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/>
          <a:stretch>
            <a:fillRect/>
          </a:stretch>
        </p:blipFill>
        <p:spPr bwMode="auto">
          <a:xfrm>
            <a:off x="1646781" y="2060848"/>
            <a:ext cx="3141243" cy="3821784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1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475656" y="645534"/>
            <a:ext cx="7488957" cy="61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397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На кафедре подготовлено  19 кандидатов и докторов наук, за последние 5 лет:</a:t>
            </a:r>
          </a:p>
          <a:p>
            <a:pPr algn="just" eaLnBrk="1" hangingPunct="1">
              <a:buFontTx/>
              <a:buNone/>
            </a:pPr>
            <a:r>
              <a:rPr lang="ru-RU" altLang="ru-RU" sz="1400" b="1" dirty="0">
                <a:latin typeface="Arial" charset="0"/>
              </a:rPr>
              <a:t>В 2011 году </a:t>
            </a:r>
            <a:r>
              <a:rPr lang="ru-RU" altLang="ru-RU" sz="1400" b="1" dirty="0" err="1">
                <a:latin typeface="Arial" charset="0"/>
              </a:rPr>
              <a:t>Гоношилов</a:t>
            </a:r>
            <a:r>
              <a:rPr lang="ru-RU" altLang="ru-RU" sz="1400" b="1" dirty="0">
                <a:latin typeface="Arial" charset="0"/>
              </a:rPr>
              <a:t> Д.Г</a:t>
            </a:r>
            <a:r>
              <a:rPr lang="ru-RU" altLang="ru-RU" sz="1400" dirty="0">
                <a:latin typeface="Arial" charset="0"/>
              </a:rPr>
              <a:t>. защитил кандидатскую диссертацию по специальности 02.00.06. «Высокомолекулярные соединения» на тему «Модификация поликапроамидных нитей огнезащитными составами на основе </a:t>
            </a:r>
            <a:r>
              <a:rPr lang="ru-RU" altLang="ru-RU" sz="1400" dirty="0" err="1">
                <a:latin typeface="Arial" charset="0"/>
              </a:rPr>
              <a:t>фосфорборсодержащего</a:t>
            </a:r>
            <a:r>
              <a:rPr lang="ru-RU" altLang="ru-RU" sz="1400" dirty="0">
                <a:latin typeface="Arial" charset="0"/>
              </a:rPr>
              <a:t> олигомера».</a:t>
            </a:r>
          </a:p>
          <a:p>
            <a:pPr algn="just" eaLnBrk="1" hangingPunct="1">
              <a:buFontTx/>
              <a:buNone/>
            </a:pPr>
            <a:r>
              <a:rPr lang="ru-RU" altLang="ru-RU" sz="1400" b="1" dirty="0">
                <a:latin typeface="Arial" charset="0"/>
              </a:rPr>
              <a:t>В 2011 году Булгаков А.В.</a:t>
            </a:r>
            <a:r>
              <a:rPr lang="ru-RU" altLang="ru-RU" sz="1400" dirty="0">
                <a:latin typeface="Arial" charset="0"/>
              </a:rPr>
              <a:t> защитил кандидатскую диссертацию по специальности 02.00.06. «Высокомолекулярные соединения» на тему «Разработка клеевых композиций и покрытий на основе хлорсульфированного полиэтилена, модифицированного аминосодержащими соединениями, с улучшенными адгезионными свойствами».</a:t>
            </a:r>
          </a:p>
          <a:p>
            <a:pPr algn="just" eaLnBrk="1" hangingPunct="1">
              <a:buFontTx/>
              <a:buNone/>
            </a:pPr>
            <a:r>
              <a:rPr lang="ru-RU" altLang="ru-RU" sz="1400" b="1" dirty="0">
                <a:latin typeface="Arial" charset="0"/>
              </a:rPr>
              <a:t>В 2012 году </a:t>
            </a:r>
            <a:r>
              <a:rPr lang="ru-RU" altLang="ru-RU" sz="1400" b="1" dirty="0" err="1">
                <a:latin typeface="Arial" charset="0"/>
              </a:rPr>
              <a:t>Кейбал</a:t>
            </a:r>
            <a:r>
              <a:rPr lang="ru-RU" altLang="ru-RU" sz="1400" b="1" dirty="0">
                <a:latin typeface="Arial" charset="0"/>
              </a:rPr>
              <a:t> Н.А.</a:t>
            </a:r>
            <a:r>
              <a:rPr lang="ru-RU" altLang="ru-RU" sz="1400" dirty="0">
                <a:latin typeface="Arial" charset="0"/>
              </a:rPr>
              <a:t> защитила докторскую диссертацию по специальности 02.00.06. «Высокомолекулярные соединения» на тему «Закономерности формирования клеевых структур и их влияние на адгезионную прочность составов на основе хлорсодержащих каучуков, модифицированных аминосодержащими соединениями».</a:t>
            </a:r>
          </a:p>
          <a:p>
            <a:pPr algn="just" eaLnBrk="1" hangingPunct="1">
              <a:buFontTx/>
              <a:buNone/>
            </a:pPr>
            <a:r>
              <a:rPr lang="ru-RU" altLang="ru-RU" sz="1400" b="1" dirty="0">
                <a:latin typeface="Arial" charset="0"/>
              </a:rPr>
              <a:t>В 2013 году Лобанова М.С.</a:t>
            </a:r>
            <a:r>
              <a:rPr lang="ru-RU" altLang="ru-RU" sz="1400" dirty="0">
                <a:latin typeface="Arial" charset="0"/>
              </a:rPr>
              <a:t> защитила кандидатскую диссертацию по специальности 02.00.06. «Высокомолекулярные соединения» на тему «Разработка </a:t>
            </a:r>
            <a:r>
              <a:rPr lang="ru-RU" altLang="ru-RU" sz="1400" dirty="0" err="1">
                <a:latin typeface="Arial" charset="0"/>
              </a:rPr>
              <a:t>огнетеплозащитных</a:t>
            </a:r>
            <a:r>
              <a:rPr lang="ru-RU" altLang="ru-RU" sz="1400" dirty="0">
                <a:latin typeface="Arial" charset="0"/>
              </a:rPr>
              <a:t> покрытий для стеклопластика на основе перхлорвиниловой смолы, модифицированной </a:t>
            </a:r>
            <a:r>
              <a:rPr lang="ru-RU" altLang="ru-RU" sz="1400" dirty="0" err="1">
                <a:latin typeface="Arial" charset="0"/>
              </a:rPr>
              <a:t>фосфорборсодержащими</a:t>
            </a:r>
            <a:r>
              <a:rPr lang="ru-RU" altLang="ru-RU" sz="1400" dirty="0">
                <a:latin typeface="Arial" charset="0"/>
              </a:rPr>
              <a:t> соединениями».</a:t>
            </a:r>
          </a:p>
          <a:p>
            <a:pPr algn="just" eaLnBrk="1" hangingPunct="1">
              <a:buFontTx/>
              <a:buNone/>
            </a:pPr>
            <a:r>
              <a:rPr lang="ru-RU" altLang="ru-RU" sz="1400" b="1" dirty="0">
                <a:latin typeface="Arial" charset="0"/>
              </a:rPr>
              <a:t>В 2013 году Соловьева Ю.Д.</a:t>
            </a:r>
            <a:r>
              <a:rPr lang="ru-RU" altLang="ru-RU" sz="1400" dirty="0">
                <a:latin typeface="Arial" charset="0"/>
              </a:rPr>
              <a:t> защитила кандидатскую диссертацию по специальности 02.00.06. «Высокомолекулярные соединения» на тему «Исследование </a:t>
            </a:r>
            <a:r>
              <a:rPr lang="ru-RU" altLang="ru-RU" sz="1400" dirty="0" err="1">
                <a:latin typeface="Arial" charset="0"/>
              </a:rPr>
              <a:t>терпенофенольных</a:t>
            </a:r>
            <a:r>
              <a:rPr lang="ru-RU" altLang="ru-RU" sz="1400" dirty="0">
                <a:latin typeface="Arial" charset="0"/>
              </a:rPr>
              <a:t> соединений в качестве </a:t>
            </a:r>
            <a:r>
              <a:rPr lang="ru-RU" altLang="ru-RU" sz="1400" dirty="0" err="1">
                <a:latin typeface="Arial" charset="0"/>
              </a:rPr>
              <a:t>противостарителей</a:t>
            </a:r>
            <a:r>
              <a:rPr lang="ru-RU" altLang="ru-RU" sz="1400" dirty="0">
                <a:latin typeface="Arial" charset="0"/>
              </a:rPr>
              <a:t> </a:t>
            </a:r>
            <a:r>
              <a:rPr lang="ru-RU" altLang="ru-RU" sz="1400" dirty="0" err="1">
                <a:latin typeface="Arial" charset="0"/>
              </a:rPr>
              <a:t>эластомерных</a:t>
            </a:r>
            <a:r>
              <a:rPr lang="ru-RU" altLang="ru-RU" sz="1400" dirty="0">
                <a:latin typeface="Arial" charset="0"/>
              </a:rPr>
              <a:t> композиций».</a:t>
            </a:r>
          </a:p>
          <a:p>
            <a:pPr algn="just" eaLnBrk="1" hangingPunct="1">
              <a:buFontTx/>
              <a:buNone/>
            </a:pPr>
            <a:r>
              <a:rPr lang="ru-RU" altLang="ru-RU" sz="1400" b="1" dirty="0">
                <a:latin typeface="Arial" charset="0"/>
              </a:rPr>
              <a:t>В 2014 году </a:t>
            </a:r>
            <a:r>
              <a:rPr lang="ru-RU" altLang="ru-RU" sz="1400" b="1" dirty="0" err="1">
                <a:latin typeface="Arial" charset="0"/>
              </a:rPr>
              <a:t>Провоторова</a:t>
            </a:r>
            <a:r>
              <a:rPr lang="ru-RU" altLang="ru-RU" sz="1400" b="1" dirty="0">
                <a:latin typeface="Arial" charset="0"/>
              </a:rPr>
              <a:t> Д.А.</a:t>
            </a:r>
            <a:r>
              <a:rPr lang="ru-RU" altLang="ru-RU" sz="1400" dirty="0">
                <a:latin typeface="Arial" charset="0"/>
              </a:rPr>
              <a:t> защитила кандидатскую диссертацию по специальности 02.00.06. «Высокомолекулярные соединения» на тему «Физико-химическая комплексная модификация непредельных каучуков с использованием микроволнового и плазмохимического воздействия» </a:t>
            </a: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1547664" y="234109"/>
            <a:ext cx="7380312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  <a:latin typeface="Arial" charset="0"/>
              </a:rPr>
              <a:t>Подготовленные научные кадры</a:t>
            </a:r>
          </a:p>
        </p:txBody>
      </p:sp>
    </p:spTree>
    <p:extLst>
      <p:ext uri="{BB962C8B-B14F-4D97-AF65-F5344CB8AC3E}">
        <p14:creationId xmlns:p14="http://schemas.microsoft.com/office/powerpoint/2010/main" val="6199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ChangeArrowheads="1"/>
          </p:cNvSpPr>
          <p:nvPr/>
        </p:nvSpPr>
        <p:spPr bwMode="auto">
          <a:xfrm>
            <a:off x="690563" y="1084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2531" name="Rectangle 12"/>
          <p:cNvSpPr>
            <a:spLocks noChangeArrowheads="1"/>
          </p:cNvSpPr>
          <p:nvPr/>
        </p:nvSpPr>
        <p:spPr bwMode="auto">
          <a:xfrm>
            <a:off x="690563" y="1084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1547664" y="227806"/>
            <a:ext cx="7596336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  <a:latin typeface="Arial" charset="0"/>
              </a:rPr>
              <a:t>Лучшие выпускники кафедры ВТПЭ</a:t>
            </a:r>
          </a:p>
        </p:txBody>
      </p:sp>
      <p:sp>
        <p:nvSpPr>
          <p:cNvPr id="22533" name="Rectangle 19"/>
          <p:cNvSpPr>
            <a:spLocks noChangeArrowheads="1"/>
          </p:cNvSpPr>
          <p:nvPr/>
        </p:nvSpPr>
        <p:spPr bwMode="auto">
          <a:xfrm>
            <a:off x="1547664" y="687462"/>
            <a:ext cx="7416824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904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Туренко Светлана</a:t>
            </a:r>
            <a:r>
              <a:rPr lang="ru-RU" altLang="ru-RU" sz="1400" dirty="0">
                <a:latin typeface="Arial" charset="0"/>
              </a:rPr>
              <a:t> – к.т.н., доцент, зав. лаб.  «НИОСТ» ОАО «</a:t>
            </a:r>
            <a:r>
              <a:rPr lang="ru-RU" altLang="ru-RU" sz="1400" dirty="0" err="1">
                <a:latin typeface="Arial" charset="0"/>
              </a:rPr>
              <a:t>Сибур</a:t>
            </a:r>
            <a:r>
              <a:rPr lang="ru-RU" altLang="ru-RU" sz="1400" dirty="0">
                <a:latin typeface="Arial" charset="0"/>
              </a:rPr>
              <a:t>-Холдинг» (1999)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Бондарчук Татьяна</a:t>
            </a:r>
            <a:r>
              <a:rPr lang="ru-RU" altLang="ru-RU" sz="1400" dirty="0">
                <a:latin typeface="Arial" charset="0"/>
              </a:rPr>
              <a:t> – главный технолог ОАО «Волжский абразивный завод» (1996)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Arial" charset="0"/>
              </a:rPr>
              <a:t>Клочкова</a:t>
            </a:r>
            <a:r>
              <a:rPr lang="ru-RU" altLang="ru-RU" sz="1400" b="1" dirty="0">
                <a:latin typeface="Arial" charset="0"/>
              </a:rPr>
              <a:t> Оксана</a:t>
            </a:r>
            <a:r>
              <a:rPr lang="ru-RU" altLang="ru-RU" sz="1400" dirty="0">
                <a:latin typeface="Arial" charset="0"/>
              </a:rPr>
              <a:t> – ведущий менеджер по продажам ОАО «Сан </a:t>
            </a:r>
            <a:r>
              <a:rPr lang="ru-RU" altLang="ru-RU" sz="1400" dirty="0" err="1">
                <a:latin typeface="Arial" charset="0"/>
              </a:rPr>
              <a:t>ИнБев</a:t>
            </a:r>
            <a:r>
              <a:rPr lang="ru-RU" altLang="ru-RU" sz="1400" dirty="0">
                <a:latin typeface="Arial" charset="0"/>
              </a:rPr>
              <a:t>» (1996)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Спиридонова Марина</a:t>
            </a:r>
            <a:r>
              <a:rPr lang="ru-RU" altLang="ru-RU" sz="1400" dirty="0">
                <a:latin typeface="Arial" charset="0"/>
              </a:rPr>
              <a:t> – к.т.н., доцент, декан вечернего факультета ВПИ (2000)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Сидорова Ирина</a:t>
            </a:r>
            <a:r>
              <a:rPr lang="ru-RU" altLang="ru-RU" sz="1400" dirty="0">
                <a:latin typeface="Arial" charset="0"/>
              </a:rPr>
              <a:t> – зам. нач. конструкторского отдела ОАО «Волтайр-Пром» (2000)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Arial" charset="0"/>
              </a:rPr>
              <a:t>Багно</a:t>
            </a:r>
            <a:r>
              <a:rPr lang="ru-RU" altLang="ru-RU" sz="1400" b="1" dirty="0">
                <a:latin typeface="Arial" charset="0"/>
              </a:rPr>
              <a:t> Татьяна</a:t>
            </a:r>
            <a:r>
              <a:rPr lang="ru-RU" altLang="ru-RU" sz="1400" dirty="0">
                <a:latin typeface="Arial" charset="0"/>
              </a:rPr>
              <a:t> – начальник технического отдела ЗАО ВАТИ-АВТО (2000)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Танков Денис</a:t>
            </a:r>
            <a:r>
              <a:rPr lang="ru-RU" altLang="ru-RU" sz="1400" dirty="0">
                <a:latin typeface="Arial" charset="0"/>
              </a:rPr>
              <a:t> – к.т.н., рук. группы управления нефти и газа ООО «Лукойл» (2000)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Слюсарь Вячеслав</a:t>
            </a:r>
            <a:r>
              <a:rPr lang="ru-RU" altLang="ru-RU" sz="1400" dirty="0">
                <a:latin typeface="Arial" charset="0"/>
              </a:rPr>
              <a:t> – зам. главного технолога ОАО «Каучук» (2001)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Дахно Александр</a:t>
            </a:r>
            <a:r>
              <a:rPr lang="ru-RU" altLang="ru-RU" sz="1400" dirty="0">
                <a:latin typeface="Arial" charset="0"/>
              </a:rPr>
              <a:t> – директор ВНТК (филиал) </a:t>
            </a:r>
            <a:r>
              <a:rPr lang="ru-RU" altLang="ru-RU" sz="1400" dirty="0" err="1">
                <a:latin typeface="Arial" charset="0"/>
              </a:rPr>
              <a:t>ВолгГТУ</a:t>
            </a:r>
            <a:r>
              <a:rPr lang="ru-RU" altLang="ru-RU" sz="1400" dirty="0">
                <a:latin typeface="Arial" charset="0"/>
              </a:rPr>
              <a:t> (2003)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Arial" charset="0"/>
              </a:rPr>
              <a:t>Кейбал</a:t>
            </a:r>
            <a:r>
              <a:rPr lang="ru-RU" altLang="ru-RU" sz="1400" b="1" dirty="0">
                <a:latin typeface="Arial" charset="0"/>
              </a:rPr>
              <a:t> Наталья</a:t>
            </a:r>
            <a:r>
              <a:rPr lang="ru-RU" altLang="ru-RU" sz="1400" dirty="0">
                <a:latin typeface="Arial" charset="0"/>
              </a:rPr>
              <a:t> – д.т.н., профессор кафедры ВТПЭ ВПИ, (2004)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Arial" charset="0"/>
              </a:rPr>
              <a:t>Кондруцкий</a:t>
            </a:r>
            <a:r>
              <a:rPr lang="ru-RU" altLang="ru-RU" sz="1400" b="1" dirty="0">
                <a:latin typeface="Arial" charset="0"/>
              </a:rPr>
              <a:t> Дмитрий</a:t>
            </a:r>
            <a:r>
              <a:rPr lang="ru-RU" altLang="ru-RU" sz="1400" dirty="0">
                <a:latin typeface="Arial" charset="0"/>
              </a:rPr>
              <a:t> – к.х.н., ген. директор ЗАО «</a:t>
            </a:r>
            <a:r>
              <a:rPr lang="ru-RU" altLang="ru-RU" sz="1400" dirty="0" err="1">
                <a:latin typeface="Arial" charset="0"/>
              </a:rPr>
              <a:t>Аксион</a:t>
            </a:r>
            <a:r>
              <a:rPr lang="ru-RU" altLang="ru-RU" sz="1400" dirty="0">
                <a:latin typeface="Arial" charset="0"/>
              </a:rPr>
              <a:t> – Редкие и драгоценные металлы» (2004)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Arial" charset="0"/>
              </a:rPr>
              <a:t>Иощенко</a:t>
            </a:r>
            <a:r>
              <a:rPr lang="ru-RU" altLang="ru-RU" sz="1400" b="1" dirty="0">
                <a:latin typeface="Arial" charset="0"/>
              </a:rPr>
              <a:t> Юлия</a:t>
            </a:r>
            <a:r>
              <a:rPr lang="ru-RU" altLang="ru-RU" sz="1400" dirty="0">
                <a:latin typeface="Arial" charset="0"/>
              </a:rPr>
              <a:t> – к.т.н. </a:t>
            </a:r>
            <a:r>
              <a:rPr lang="ru-RU" altLang="ru-RU" sz="1400" dirty="0" err="1">
                <a:latin typeface="Arial" charset="0"/>
              </a:rPr>
              <a:t>ведущ</a:t>
            </a:r>
            <a:r>
              <a:rPr lang="ru-RU" altLang="ru-RU" sz="1400" dirty="0">
                <a:latin typeface="Arial" charset="0"/>
              </a:rPr>
              <a:t>. инженер лаборатории экологической безопасности и </a:t>
            </a:r>
            <a:r>
              <a:rPr lang="ru-RU" altLang="ru-RU" sz="1400" dirty="0" err="1">
                <a:latin typeface="Arial" charset="0"/>
              </a:rPr>
              <a:t>промсанитарии</a:t>
            </a:r>
            <a:r>
              <a:rPr lang="ru-RU" altLang="ru-RU" sz="1400" dirty="0">
                <a:latin typeface="Arial" charset="0"/>
              </a:rPr>
              <a:t> ВПИ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Мосина Юлия</a:t>
            </a:r>
            <a:r>
              <a:rPr lang="ru-RU" altLang="ru-RU" sz="1400" dirty="0">
                <a:latin typeface="Arial" charset="0"/>
              </a:rPr>
              <a:t> - представитель компании </a:t>
            </a:r>
            <a:r>
              <a:rPr lang="en-US" altLang="ru-RU" sz="1400" dirty="0">
                <a:latin typeface="Arial" charset="0"/>
              </a:rPr>
              <a:t>MULTI</a:t>
            </a:r>
            <a:r>
              <a:rPr lang="ru-RU" altLang="ru-RU" sz="1400" dirty="0">
                <a:latin typeface="Arial" charset="0"/>
              </a:rPr>
              <a:t>-</a:t>
            </a:r>
            <a:r>
              <a:rPr lang="en-US" altLang="ru-RU" sz="1400" dirty="0">
                <a:latin typeface="Arial" charset="0"/>
              </a:rPr>
              <a:t>CHEM </a:t>
            </a:r>
            <a:r>
              <a:rPr lang="ru-RU" altLang="ru-RU" sz="1400" dirty="0">
                <a:latin typeface="Arial" charset="0"/>
              </a:rPr>
              <a:t>(США) ОАО «Оргсинтез» (2008)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Arial" charset="0"/>
              </a:rPr>
              <a:t>Талби</a:t>
            </a:r>
            <a:r>
              <a:rPr lang="ru-RU" altLang="ru-RU" sz="1400" b="1" dirty="0">
                <a:latin typeface="Arial" charset="0"/>
              </a:rPr>
              <a:t> Екатерина</a:t>
            </a:r>
            <a:r>
              <a:rPr lang="ru-RU" altLang="ru-RU" sz="1400" dirty="0">
                <a:latin typeface="Arial" charset="0"/>
              </a:rPr>
              <a:t> – к.т.н., технолог ООО «Константа» (2007)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Перфильев Андрей</a:t>
            </a:r>
            <a:r>
              <a:rPr lang="ru-RU" altLang="ru-RU" sz="1400" dirty="0">
                <a:latin typeface="Arial" charset="0"/>
              </a:rPr>
              <a:t> – Начальник отдела технического развития ЗАО «ВРШРЗ» (2010)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Arial" charset="0"/>
              </a:rPr>
              <a:t>Гоношилов</a:t>
            </a:r>
            <a:r>
              <a:rPr lang="ru-RU" altLang="ru-RU" sz="1400" b="1" dirty="0">
                <a:latin typeface="Arial" charset="0"/>
              </a:rPr>
              <a:t> Дмитрий</a:t>
            </a:r>
            <a:r>
              <a:rPr lang="ru-RU" altLang="ru-RU" sz="1400" dirty="0">
                <a:latin typeface="Arial" charset="0"/>
              </a:rPr>
              <a:t> –к.т.н., </a:t>
            </a:r>
            <a:r>
              <a:rPr lang="ru-RU" altLang="ru-RU" sz="1400" dirty="0" err="1">
                <a:latin typeface="Arial" charset="0"/>
              </a:rPr>
              <a:t>вед.специалист</a:t>
            </a:r>
            <a:r>
              <a:rPr lang="ru-RU" altLang="ru-RU" sz="1400" dirty="0">
                <a:latin typeface="Arial" charset="0"/>
              </a:rPr>
              <a:t> ОАО «Оргсинтез» (2008)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Булгаков Андрей</a:t>
            </a:r>
            <a:r>
              <a:rPr lang="ru-RU" altLang="ru-RU" sz="1400" dirty="0">
                <a:latin typeface="Arial" charset="0"/>
              </a:rPr>
              <a:t> – к.т.н., </a:t>
            </a:r>
            <a:r>
              <a:rPr lang="ru-RU" altLang="ru-RU" sz="1400" dirty="0" err="1">
                <a:latin typeface="Arial" charset="0"/>
              </a:rPr>
              <a:t>руков</a:t>
            </a:r>
            <a:r>
              <a:rPr lang="ru-RU" altLang="ru-RU" sz="1400" dirty="0">
                <a:latin typeface="Arial" charset="0"/>
              </a:rPr>
              <a:t>. лаборатории экологической безопасности (2008)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Arial" charset="0"/>
              </a:rPr>
              <a:t>Цапкова</a:t>
            </a:r>
            <a:r>
              <a:rPr lang="ru-RU" altLang="ru-RU" sz="1400" b="1" dirty="0">
                <a:latin typeface="Arial" charset="0"/>
              </a:rPr>
              <a:t> Юлия</a:t>
            </a:r>
            <a:r>
              <a:rPr lang="ru-RU" altLang="ru-RU" sz="1400" dirty="0">
                <a:latin typeface="Arial" charset="0"/>
              </a:rPr>
              <a:t> – руководитель Волжского центра иностранных языков «</a:t>
            </a:r>
            <a:r>
              <a:rPr lang="ru-RU" altLang="ru-RU" sz="1400" dirty="0" err="1">
                <a:latin typeface="Arial" charset="0"/>
              </a:rPr>
              <a:t>Реворд</a:t>
            </a:r>
            <a:r>
              <a:rPr lang="ru-RU" altLang="ru-RU" sz="1400" dirty="0">
                <a:latin typeface="Arial" charset="0"/>
              </a:rPr>
              <a:t>» (2008)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Лобанова Марина</a:t>
            </a:r>
            <a:r>
              <a:rPr lang="ru-RU" altLang="ru-RU" sz="1400" dirty="0">
                <a:latin typeface="Arial" charset="0"/>
              </a:rPr>
              <a:t>, к.т.н., руководитель технологического сектора Волжского трубного завода (2011).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0" y="6402388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>
                <a:solidFill>
                  <a:srgbClr val="FF3300"/>
                </a:solidFill>
                <a:latin typeface="Arial" charset="0"/>
              </a:rPr>
              <a:t>Вы можете пополнить их ряды!</a:t>
            </a:r>
          </a:p>
        </p:txBody>
      </p:sp>
    </p:spTree>
    <p:extLst>
      <p:ext uri="{BB962C8B-B14F-4D97-AF65-F5344CB8AC3E}">
        <p14:creationId xmlns:p14="http://schemas.microsoft.com/office/powerpoint/2010/main" val="2613636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1619672" y="306117"/>
            <a:ext cx="7524328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  <a:latin typeface="Arial" charset="0"/>
              </a:rPr>
              <a:t>Трудоустройство наших выпускников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835696" y="940099"/>
            <a:ext cx="7128916" cy="600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45000"/>
              </a:spcBef>
              <a:buFontTx/>
              <a:buNone/>
            </a:pPr>
            <a:r>
              <a:rPr lang="ru-RU" altLang="ru-RU" sz="1800" b="1" u="sng" dirty="0">
                <a:solidFill>
                  <a:srgbClr val="C00000"/>
                </a:solidFill>
                <a:latin typeface="Arial" charset="0"/>
              </a:rPr>
              <a:t>В городе: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ОАО «ЭКТОС-Волга»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ЗАО «Газпром химволокно» 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ОАО «Завод органического синтеза»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ОАО «Волтайр-Пром»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ВНТК (филиал) </a:t>
            </a:r>
            <a:r>
              <a:rPr lang="ru-RU" altLang="ru-RU" sz="18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ВолгГТУ</a:t>
            </a:r>
            <a:endParaRPr lang="ru-RU" alt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ОАО «Волжский трубный завод»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ОАО «Волжский абразивный завод»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ЗАО «</a:t>
            </a:r>
            <a:r>
              <a:rPr lang="ru-RU" altLang="ru-RU" sz="18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Волжскрезинотехника</a:t>
            </a: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»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ООО «</a:t>
            </a:r>
            <a:r>
              <a:rPr lang="ru-RU" altLang="ru-RU" sz="18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Интов-Эласт</a:t>
            </a: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», 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ООО «</a:t>
            </a:r>
            <a:r>
              <a:rPr lang="ru-RU" altLang="ru-RU" sz="18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Волгопромтранс</a:t>
            </a: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»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40000"/>
              </a:spcBef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ОАО «ВАКЗ» и др. </a:t>
            </a:r>
          </a:p>
          <a:p>
            <a:pPr eaLnBrk="1" hangingPunct="1">
              <a:lnSpc>
                <a:spcPct val="75000"/>
              </a:lnSpc>
              <a:spcBef>
                <a:spcPct val="40000"/>
              </a:spcBef>
              <a:buFontTx/>
              <a:buNone/>
            </a:pPr>
            <a:endParaRPr lang="ru-RU" altLang="ru-RU" sz="1800" u="sng" dirty="0">
              <a:latin typeface="Arial" charset="0"/>
            </a:endParaRPr>
          </a:p>
          <a:p>
            <a:pPr eaLnBrk="1" hangingPunct="1">
              <a:lnSpc>
                <a:spcPct val="75000"/>
              </a:lnSpc>
              <a:spcBef>
                <a:spcPct val="40000"/>
              </a:spcBef>
              <a:buFontTx/>
              <a:buNone/>
            </a:pPr>
            <a:r>
              <a:rPr lang="ru-RU" altLang="ru-RU" sz="1800" b="1" u="sng" dirty="0">
                <a:solidFill>
                  <a:srgbClr val="C00000"/>
                </a:solidFill>
                <a:latin typeface="Arial" charset="0"/>
              </a:rPr>
              <a:t>По России:</a:t>
            </a:r>
          </a:p>
          <a:p>
            <a:pPr eaLnBrk="1" hangingPunct="1">
              <a:spcBef>
                <a:spcPct val="4500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	Компании, занимающиеся производством и переработкой полимеров; окон, дверей из ПВХ; лаков, красок; </a:t>
            </a:r>
            <a:r>
              <a:rPr lang="ru-RU" altLang="ru-RU" sz="1800" dirty="0" err="1">
                <a:latin typeface="Arial" charset="0"/>
              </a:rPr>
              <a:t>герметиков</a:t>
            </a:r>
            <a:r>
              <a:rPr lang="ru-RU" altLang="ru-RU" sz="1800" dirty="0">
                <a:latin typeface="Arial" charset="0"/>
              </a:rPr>
              <a:t>, клеев; строительных конструкционных материалов из полимеров; химических волокон и тканей; шин различного назначения и др.</a:t>
            </a:r>
          </a:p>
        </p:txBody>
      </p:sp>
    </p:spTree>
    <p:extLst>
      <p:ext uri="{BB962C8B-B14F-4D97-AF65-F5344CB8AC3E}">
        <p14:creationId xmlns:p14="http://schemas.microsoft.com/office/powerpoint/2010/main" val="62159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6"/>
          <p:cNvSpPr>
            <a:spLocks noChangeArrowheads="1"/>
          </p:cNvSpPr>
          <p:nvPr/>
        </p:nvSpPr>
        <p:spPr bwMode="auto">
          <a:xfrm>
            <a:off x="1736350" y="2894161"/>
            <a:ext cx="463585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 anchor="ctr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charset="0"/>
              </a:rPr>
              <a:t>Научные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charset="0"/>
              </a:rPr>
              <a:t>интересы</a:t>
            </a:r>
            <a:endParaRPr lang="ru-RU" altLang="ru-RU" sz="2400" dirty="0" smtClean="0">
              <a:solidFill>
                <a:srgbClr val="C0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600" dirty="0" smtClean="0">
                <a:solidFill>
                  <a:srgbClr val="000099"/>
                </a:solidFill>
                <a:latin typeface="Arial" charset="0"/>
              </a:rPr>
              <a:t>Создание </a:t>
            </a:r>
            <a:r>
              <a:rPr lang="ru-RU" altLang="ru-RU" sz="1600" dirty="0" err="1">
                <a:solidFill>
                  <a:srgbClr val="000099"/>
                </a:solidFill>
                <a:latin typeface="Arial" charset="0"/>
              </a:rPr>
              <a:t>эластомерных</a:t>
            </a:r>
            <a:r>
              <a:rPr lang="ru-RU" altLang="ru-RU" sz="1600" dirty="0">
                <a:solidFill>
                  <a:srgbClr val="000099"/>
                </a:solidFill>
                <a:latin typeface="Arial" charset="0"/>
              </a:rPr>
              <a:t> материалов, работающих в экстремальных условиях (</a:t>
            </a:r>
            <a:r>
              <a:rPr lang="ru-RU" altLang="ru-RU" sz="1600" dirty="0" err="1">
                <a:solidFill>
                  <a:srgbClr val="000099"/>
                </a:solidFill>
                <a:latin typeface="Arial" charset="0"/>
              </a:rPr>
              <a:t>теплоогне</a:t>
            </a:r>
            <a:r>
              <a:rPr lang="ru-RU" altLang="ru-RU" sz="1600" dirty="0">
                <a:solidFill>
                  <a:srgbClr val="000099"/>
                </a:solidFill>
                <a:latin typeface="Arial" charset="0"/>
              </a:rPr>
              <a:t>-, </a:t>
            </a:r>
            <a:r>
              <a:rPr lang="ru-RU" altLang="ru-RU" sz="1600" dirty="0" err="1">
                <a:solidFill>
                  <a:srgbClr val="000099"/>
                </a:solidFill>
                <a:latin typeface="Arial" charset="0"/>
              </a:rPr>
              <a:t>агрессивостойкие</a:t>
            </a:r>
            <a:r>
              <a:rPr lang="ru-RU" altLang="ru-RU" sz="1600" dirty="0">
                <a:solidFill>
                  <a:srgbClr val="000099"/>
                </a:solidFill>
                <a:latin typeface="Arial" charset="0"/>
              </a:rPr>
              <a:t> материалы, антифрикционные композиционные материалы</a:t>
            </a:r>
            <a:r>
              <a:rPr lang="ru-RU" altLang="ru-RU" sz="1600" dirty="0" smtClean="0">
                <a:solidFill>
                  <a:srgbClr val="000099"/>
                </a:solidFill>
                <a:latin typeface="Arial" charset="0"/>
              </a:rPr>
              <a:t>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600" dirty="0" smtClean="0">
                <a:solidFill>
                  <a:srgbClr val="000099"/>
                </a:solidFill>
                <a:latin typeface="Arial" charset="0"/>
              </a:rPr>
              <a:t>Материалы</a:t>
            </a:r>
            <a:r>
              <a:rPr lang="ru-RU" altLang="ru-RU" sz="1600" dirty="0">
                <a:solidFill>
                  <a:srgbClr val="000099"/>
                </a:solidFill>
                <a:latin typeface="Arial" charset="0"/>
              </a:rPr>
              <a:t>, технологии и устройства для ликвидации разливов нефти, нефтепродуктов и токсических веществ с поверхности воды и почвы при авариях и </a:t>
            </a:r>
            <a:r>
              <a:rPr lang="ru-RU" altLang="ru-RU" sz="1600" dirty="0" smtClean="0">
                <a:solidFill>
                  <a:srgbClr val="000099"/>
                </a:solidFill>
                <a:latin typeface="Arial" charset="0"/>
              </a:rPr>
              <a:t>катастрофах;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600" dirty="0">
                <a:solidFill>
                  <a:srgbClr val="000099"/>
                </a:solidFill>
                <a:latin typeface="Arial" charset="0"/>
              </a:rPr>
              <a:t>М</a:t>
            </a:r>
            <a:r>
              <a:rPr lang="ru-RU" altLang="ru-RU" sz="1600" dirty="0" smtClean="0">
                <a:solidFill>
                  <a:srgbClr val="000099"/>
                </a:solidFill>
                <a:latin typeface="Arial" charset="0"/>
              </a:rPr>
              <a:t>атериалы </a:t>
            </a:r>
            <a:r>
              <a:rPr lang="ru-RU" altLang="ru-RU" sz="1600" dirty="0">
                <a:solidFill>
                  <a:srgbClr val="000099"/>
                </a:solidFill>
                <a:latin typeface="Arial" charset="0"/>
              </a:rPr>
              <a:t>медицинского </a:t>
            </a:r>
            <a:r>
              <a:rPr lang="ru-RU" altLang="ru-RU" sz="1600" dirty="0" smtClean="0">
                <a:solidFill>
                  <a:srgbClr val="000099"/>
                </a:solidFill>
                <a:latin typeface="Arial" charset="0"/>
              </a:rPr>
              <a:t>назначения;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600" dirty="0" smtClean="0">
                <a:solidFill>
                  <a:srgbClr val="000099"/>
                </a:solidFill>
                <a:latin typeface="Arial" charset="0"/>
              </a:rPr>
              <a:t>Принципиально </a:t>
            </a:r>
            <a:r>
              <a:rPr lang="ru-RU" altLang="ru-RU" sz="1600" dirty="0">
                <a:solidFill>
                  <a:srgbClr val="000099"/>
                </a:solidFill>
                <a:latin typeface="Arial" charset="0"/>
              </a:rPr>
              <a:t>новые гибридные полимеры на основе биополимеров и синтетических полимеров</a:t>
            </a:r>
            <a:r>
              <a:rPr lang="ru-RU" altLang="ru-RU" sz="1600" dirty="0">
                <a:solidFill>
                  <a:srgbClr val="C00000"/>
                </a:solidFill>
                <a:latin typeface="Arial" charset="0"/>
              </a:rPr>
              <a:t>. </a:t>
            </a:r>
          </a:p>
        </p:txBody>
      </p:sp>
      <p:pic>
        <p:nvPicPr>
          <p:cNvPr id="3075" name="Picture 7" descr="Фотография с Максют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7" t="10114" r="44534" b="46701"/>
          <a:stretch>
            <a:fillRect/>
          </a:stretch>
        </p:blipFill>
        <p:spPr bwMode="auto">
          <a:xfrm>
            <a:off x="6516216" y="-27384"/>
            <a:ext cx="2627784" cy="2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3"/>
          <p:cNvSpPr>
            <a:spLocks noChangeArrowheads="1"/>
          </p:cNvSpPr>
          <p:nvPr/>
        </p:nvSpPr>
        <p:spPr bwMode="auto">
          <a:xfrm>
            <a:off x="6300192" y="3120057"/>
            <a:ext cx="284380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0000CC"/>
                </a:solidFill>
                <a:latin typeface="Arial" charset="0"/>
              </a:rPr>
              <a:t>Каблов</a:t>
            </a:r>
            <a:r>
              <a:rPr lang="ru-RU" altLang="ru-RU" sz="1800" b="1" dirty="0">
                <a:solidFill>
                  <a:srgbClr val="0000CC"/>
                </a:solidFill>
                <a:latin typeface="Arial" charset="0"/>
              </a:rPr>
              <a:t> Виктор Федорович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latin typeface="Arial" charset="0"/>
              </a:rPr>
              <a:t>заведующий кафедрой, доктор технических наук, профессор</a:t>
            </a:r>
            <a:r>
              <a:rPr lang="ru-RU" altLang="ru-RU" sz="1600" i="1" dirty="0" smtClean="0">
                <a:latin typeface="Arial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 smtClean="0">
                <a:latin typeface="Arial" charset="0"/>
              </a:rPr>
              <a:t> </a:t>
            </a:r>
            <a:r>
              <a:rPr lang="ru-RU" altLang="ru-RU" sz="1600" i="1" dirty="0">
                <a:latin typeface="Arial" charset="0"/>
              </a:rPr>
              <a:t>«Заслуженный работник высшей школы РФ», </a:t>
            </a:r>
            <a:endParaRPr lang="ru-RU" altLang="ru-RU" sz="1600" i="1" dirty="0" smtClean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 smtClean="0">
                <a:latin typeface="Arial" charset="0"/>
              </a:rPr>
              <a:t>член </a:t>
            </a:r>
            <a:r>
              <a:rPr lang="ru-RU" altLang="ru-RU" sz="1600" i="1" dirty="0">
                <a:latin typeface="Arial" charset="0"/>
              </a:rPr>
              <a:t>Академии естествознания, Российской Экологической Академии и Академии инженерных наук РФ</a:t>
            </a:r>
            <a:r>
              <a:rPr lang="ru-RU" altLang="ru-RU" sz="1800" dirty="0">
                <a:latin typeface="Arial" charset="0"/>
              </a:rPr>
              <a:t>.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800200" y="161900"/>
            <a:ext cx="428396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Наши профессора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48318" y="548680"/>
            <a:ext cx="49859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latin typeface="Arial" charset="0"/>
                <a:cs typeface="Arial" charset="0"/>
              </a:rPr>
              <a:t>1972 </a:t>
            </a:r>
            <a:r>
              <a:rPr lang="ru-RU" altLang="ru-RU" dirty="0">
                <a:latin typeface="Arial" charset="0"/>
                <a:cs typeface="Arial" charset="0"/>
              </a:rPr>
              <a:t>г. </a:t>
            </a:r>
            <a:r>
              <a:rPr lang="ru-RU" altLang="ru-RU" dirty="0" smtClean="0">
                <a:latin typeface="Arial" charset="0"/>
                <a:cs typeface="Arial" charset="0"/>
              </a:rPr>
              <a:t>– начало работы </a:t>
            </a:r>
            <a:r>
              <a:rPr lang="ru-RU" altLang="ru-RU" dirty="0">
                <a:latin typeface="Arial" charset="0"/>
                <a:cs typeface="Arial" charset="0"/>
              </a:rPr>
              <a:t>в </a:t>
            </a:r>
            <a:r>
              <a:rPr lang="ru-RU" altLang="ru-RU" dirty="0" err="1">
                <a:latin typeface="Arial" charset="0"/>
                <a:cs typeface="Arial" charset="0"/>
              </a:rPr>
              <a:t>ВолгГТУ</a:t>
            </a:r>
            <a:r>
              <a:rPr lang="ru-RU" altLang="ru-RU" dirty="0">
                <a:latin typeface="Arial" charset="0"/>
                <a:cs typeface="Arial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latin typeface="Arial" charset="0"/>
              </a:rPr>
              <a:t>1991 </a:t>
            </a:r>
            <a:r>
              <a:rPr lang="ru-RU" altLang="ru-RU" dirty="0">
                <a:latin typeface="Arial" charset="0"/>
              </a:rPr>
              <a:t>г</a:t>
            </a:r>
            <a:r>
              <a:rPr lang="ru-RU" altLang="ru-RU" dirty="0" smtClean="0">
                <a:latin typeface="Arial" charset="0"/>
              </a:rPr>
              <a:t>. – защита докторской  диссертации </a:t>
            </a:r>
            <a:r>
              <a:rPr lang="ru-RU" altLang="ru-RU" dirty="0">
                <a:latin typeface="Arial" charset="0"/>
              </a:rPr>
              <a:t>по специальным полимерным материалам, работающим в экстремальных </a:t>
            </a:r>
            <a:r>
              <a:rPr lang="ru-RU" altLang="ru-RU" dirty="0" smtClean="0">
                <a:latin typeface="Arial" charset="0"/>
              </a:rPr>
              <a:t>условиях, </a:t>
            </a:r>
            <a:r>
              <a:rPr lang="ru-RU" altLang="ru-RU" dirty="0">
                <a:latin typeface="Arial" charset="0"/>
              </a:rPr>
              <a:t>в </a:t>
            </a:r>
            <a:r>
              <a:rPr lang="ru-RU" altLang="ru-RU" dirty="0" smtClean="0">
                <a:latin typeface="Arial" charset="0"/>
              </a:rPr>
              <a:t>МИТХТ им</a:t>
            </a:r>
            <a:r>
              <a:rPr lang="ru-RU" altLang="ru-RU" dirty="0">
                <a:latin typeface="Arial" charset="0"/>
              </a:rPr>
              <a:t>. М.В. Ломоносова К.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latin typeface="Arial" charset="0"/>
              </a:rPr>
              <a:t>1992 </a:t>
            </a:r>
            <a:r>
              <a:rPr lang="ru-RU" altLang="ru-RU" dirty="0">
                <a:latin typeface="Arial" charset="0"/>
              </a:rPr>
              <a:t>г. </a:t>
            </a:r>
            <a:r>
              <a:rPr lang="ru-RU" altLang="ru-RU" dirty="0" smtClean="0">
                <a:latin typeface="Arial" charset="0"/>
              </a:rPr>
              <a:t>–присвоение  </a:t>
            </a:r>
            <a:r>
              <a:rPr lang="ru-RU" altLang="ru-RU" dirty="0">
                <a:latin typeface="Arial" charset="0"/>
              </a:rPr>
              <a:t>звание </a:t>
            </a:r>
            <a:r>
              <a:rPr lang="ru-RU" altLang="ru-RU" dirty="0" smtClean="0">
                <a:latin typeface="Arial" charset="0"/>
              </a:rPr>
              <a:t>профессора;</a:t>
            </a:r>
            <a:endParaRPr lang="ru-RU" altLang="ru-RU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latin typeface="Arial" charset="0"/>
              </a:rPr>
              <a:t>2000 - 2015  гг. </a:t>
            </a:r>
            <a:r>
              <a:rPr lang="ru-RU" altLang="ru-RU" dirty="0">
                <a:latin typeface="Arial" charset="0"/>
              </a:rPr>
              <a:t>– директор </a:t>
            </a:r>
            <a:r>
              <a:rPr lang="ru-RU" altLang="ru-RU" dirty="0" smtClean="0">
                <a:latin typeface="Arial" charset="0"/>
              </a:rPr>
              <a:t>ВПИ (ф-л) </a:t>
            </a:r>
            <a:r>
              <a:rPr lang="ru-RU" altLang="ru-RU" dirty="0" err="1" smtClean="0">
                <a:latin typeface="Arial" charset="0"/>
              </a:rPr>
              <a:t>ВолгГТУ</a:t>
            </a:r>
            <a:endParaRPr lang="ru-RU" alt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6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2574540" y="137486"/>
            <a:ext cx="4031432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Наши профессора</a:t>
            </a:r>
          </a:p>
        </p:txBody>
      </p:sp>
      <p:pic>
        <p:nvPicPr>
          <p:cNvPr id="4099" name="Picture 2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1443" r="719" b="865"/>
          <a:stretch>
            <a:fillRect/>
          </a:stretch>
        </p:blipFill>
        <p:spPr bwMode="auto">
          <a:xfrm>
            <a:off x="6948263" y="980628"/>
            <a:ext cx="20161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13"/>
          <p:cNvSpPr>
            <a:spLocks noChangeArrowheads="1"/>
          </p:cNvSpPr>
          <p:nvPr/>
        </p:nvSpPr>
        <p:spPr bwMode="auto">
          <a:xfrm>
            <a:off x="1547665" y="620688"/>
            <a:ext cx="5400599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" charset="0"/>
              </a:rPr>
              <a:t>Доктор </a:t>
            </a:r>
            <a:r>
              <a:rPr lang="ru-RU" altLang="ru-RU" sz="1400" dirty="0">
                <a:latin typeface="Arial" charset="0"/>
              </a:rPr>
              <a:t>технических наук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В 2010 г. защитила докторскую диссертацию на тему «Ингредиенты полифункционального действия на основе </a:t>
            </a:r>
            <a:r>
              <a:rPr lang="ru-RU" altLang="ru-RU" sz="1400" dirty="0" err="1">
                <a:latin typeface="Arial" charset="0"/>
              </a:rPr>
              <a:t>азометинов</a:t>
            </a:r>
            <a:r>
              <a:rPr lang="ru-RU" altLang="ru-RU" sz="1400" dirty="0">
                <a:latin typeface="Arial" charset="0"/>
              </a:rPr>
              <a:t> для технических резин».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Научные интересы:</a:t>
            </a:r>
            <a:r>
              <a:rPr lang="ru-RU" altLang="ru-RU" sz="1400" dirty="0">
                <a:latin typeface="Arial" charset="0"/>
              </a:rPr>
              <a:t> Получение и исследование </a:t>
            </a:r>
            <a:r>
              <a:rPr lang="ru-RU" altLang="ru-RU" sz="1400" dirty="0" err="1">
                <a:latin typeface="Arial" charset="0"/>
              </a:rPr>
              <a:t>противостарителей</a:t>
            </a:r>
            <a:r>
              <a:rPr lang="ru-RU" altLang="ru-RU" sz="1400" dirty="0">
                <a:latin typeface="Arial" charset="0"/>
              </a:rPr>
              <a:t> на основе растительного сырья, разработка </a:t>
            </a:r>
            <a:r>
              <a:rPr lang="ru-RU" altLang="ru-RU" sz="1400" dirty="0" err="1">
                <a:latin typeface="Arial" charset="0"/>
              </a:rPr>
              <a:t>эластомерных</a:t>
            </a:r>
            <a:r>
              <a:rPr lang="ru-RU" altLang="ru-RU" sz="1400" dirty="0">
                <a:latin typeface="Arial" charset="0"/>
              </a:rPr>
              <a:t> материалов с повышенной огне- и  теплостойкостью.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Arial" charset="0"/>
              </a:rPr>
              <a:t>Гранты:</a:t>
            </a:r>
            <a:r>
              <a:rPr lang="ru-RU" altLang="ru-RU" sz="1400" dirty="0" smtClean="0">
                <a:latin typeface="Arial" charset="0"/>
              </a:rPr>
              <a:t> </a:t>
            </a:r>
            <a:r>
              <a:rPr lang="ru-RU" altLang="ru-RU" sz="1400" dirty="0">
                <a:latin typeface="Arial" charset="0"/>
              </a:rPr>
              <a:t>13-03-00572 «</a:t>
            </a:r>
            <a:r>
              <a:rPr lang="ru-RU" altLang="ru-RU" sz="1400" dirty="0" err="1">
                <a:latin typeface="Arial" charset="0"/>
              </a:rPr>
              <a:t>Металлокомплексный</a:t>
            </a:r>
            <a:r>
              <a:rPr lang="ru-RU" altLang="ru-RU" sz="1400" dirty="0">
                <a:latin typeface="Arial" charset="0"/>
              </a:rPr>
              <a:t> и органический катализ в синтезе фармакологически активных </a:t>
            </a:r>
            <a:r>
              <a:rPr lang="ru-RU" altLang="ru-RU" sz="1400" dirty="0" err="1">
                <a:latin typeface="Arial" charset="0"/>
              </a:rPr>
              <a:t>арил</a:t>
            </a:r>
            <a:r>
              <a:rPr lang="ru-RU" altLang="ru-RU" sz="1400" dirty="0">
                <a:latin typeface="Arial" charset="0"/>
              </a:rPr>
              <a:t>- и </a:t>
            </a:r>
            <a:r>
              <a:rPr lang="ru-RU" altLang="ru-RU" sz="1400" dirty="0" err="1">
                <a:latin typeface="Arial" charset="0"/>
              </a:rPr>
              <a:t>гетероарилпроизводных</a:t>
            </a:r>
            <a:r>
              <a:rPr lang="ru-RU" altLang="ru-RU" sz="1400" dirty="0">
                <a:latin typeface="Arial" charset="0"/>
              </a:rPr>
              <a:t> </a:t>
            </a:r>
            <a:r>
              <a:rPr lang="ru-RU" altLang="ru-RU" sz="1400" dirty="0" err="1">
                <a:latin typeface="Arial" charset="0"/>
              </a:rPr>
              <a:t>адамантанаминов</a:t>
            </a:r>
            <a:r>
              <a:rPr lang="ru-RU" altLang="ru-RU" sz="1400" dirty="0">
                <a:latin typeface="Arial" charset="0"/>
              </a:rPr>
              <a:t>»; 16-03-00349 «</a:t>
            </a:r>
            <a:r>
              <a:rPr lang="ru-RU" altLang="ru-RU" sz="1400" dirty="0" err="1">
                <a:latin typeface="Arial" charset="0"/>
              </a:rPr>
              <a:t>Органокаталитические</a:t>
            </a:r>
            <a:r>
              <a:rPr lang="ru-RU" altLang="ru-RU" sz="1400" dirty="0">
                <a:latin typeface="Arial" charset="0"/>
              </a:rPr>
              <a:t> реакции </a:t>
            </a:r>
            <a:r>
              <a:rPr lang="ru-RU" altLang="ru-RU" sz="1400" dirty="0" err="1">
                <a:latin typeface="Arial" charset="0"/>
              </a:rPr>
              <a:t>иминов</a:t>
            </a:r>
            <a:r>
              <a:rPr lang="ru-RU" altLang="ru-RU" sz="1400" dirty="0">
                <a:latin typeface="Arial" charset="0"/>
              </a:rPr>
              <a:t> и </a:t>
            </a:r>
            <a:r>
              <a:rPr lang="ru-RU" altLang="ru-RU" sz="1400" dirty="0" err="1">
                <a:latin typeface="Arial" charset="0"/>
              </a:rPr>
              <a:t>малеинидов</a:t>
            </a:r>
            <a:r>
              <a:rPr lang="ru-RU" altLang="ru-RU" sz="1400" dirty="0">
                <a:latin typeface="Arial" charset="0"/>
              </a:rPr>
              <a:t> – производных </a:t>
            </a:r>
            <a:r>
              <a:rPr lang="ru-RU" altLang="ru-RU" sz="1400" dirty="0" err="1">
                <a:latin typeface="Arial" charset="0"/>
              </a:rPr>
              <a:t>адамантансодержащих</a:t>
            </a:r>
            <a:r>
              <a:rPr lang="ru-RU" altLang="ru-RU" sz="1400" dirty="0">
                <a:latin typeface="Arial" charset="0"/>
              </a:rPr>
              <a:t> аминов»</a:t>
            </a:r>
            <a:endParaRPr lang="ru-RU" alt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4101" name="Rectangle 13"/>
          <p:cNvSpPr>
            <a:spLocks noChangeArrowheads="1"/>
          </p:cNvSpPr>
          <p:nvPr/>
        </p:nvSpPr>
        <p:spPr bwMode="auto">
          <a:xfrm>
            <a:off x="4067944" y="3573463"/>
            <a:ext cx="5076056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" charset="0"/>
              </a:rPr>
              <a:t>Доктор </a:t>
            </a:r>
            <a:r>
              <a:rPr lang="ru-RU" altLang="ru-RU" sz="1400" dirty="0">
                <a:latin typeface="Arial" charset="0"/>
              </a:rPr>
              <a:t>технических наук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В 2012 г. защитила докторскую диссертацию на тему «Закономерности формирования клеевых структур и их влияние на адгезионную прочность составов на основе хлорсодержащих каучуков, модифицированных аминосодержащими соединениями».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Научные интересы: </a:t>
            </a:r>
            <a:r>
              <a:rPr lang="ru-RU" altLang="ru-RU" sz="1400" dirty="0">
                <a:latin typeface="Arial" charset="0"/>
              </a:rPr>
              <a:t>модификация полимерных материалов, исследование адгезионных процессов и механизмов огнезащиты.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Arial" charset="0"/>
              </a:rPr>
              <a:t>Гранты: </a:t>
            </a:r>
            <a:r>
              <a:rPr lang="ru-RU" altLang="ru-RU" sz="1400" dirty="0" smtClean="0">
                <a:latin typeface="Arial" charset="0"/>
              </a:rPr>
              <a:t>Фонда </a:t>
            </a:r>
            <a:r>
              <a:rPr lang="ru-RU" altLang="ru-RU" sz="1400" dirty="0">
                <a:latin typeface="Arial" charset="0"/>
              </a:rPr>
              <a:t>содействия отечественной науки в области общественных и гуманитарных наук по программам: «Лучший аспирант РАН» (2006, 2007), «Лучший кандидат наук РАН» (2008,2009)</a:t>
            </a:r>
            <a:endParaRPr lang="ru-RU" altLang="ru-RU" sz="1400" b="1" dirty="0">
              <a:latin typeface="Arial" charset="0"/>
            </a:endParaRPr>
          </a:p>
        </p:txBody>
      </p:sp>
      <p:pic>
        <p:nvPicPr>
          <p:cNvPr id="4102" name="Picture 8" descr="keybal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95" y="4149551"/>
            <a:ext cx="20161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05972" y="278260"/>
            <a:ext cx="2521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err="1">
                <a:solidFill>
                  <a:srgbClr val="0000CC"/>
                </a:solidFill>
                <a:latin typeface="Arial" charset="0"/>
              </a:rPr>
              <a:t>Новопольцева</a:t>
            </a:r>
            <a:r>
              <a:rPr lang="ru-RU" altLang="ru-RU" b="1" dirty="0">
                <a:solidFill>
                  <a:srgbClr val="0000CC"/>
                </a:solidFill>
                <a:latin typeface="Arial" charset="0"/>
              </a:rPr>
              <a:t> Оксана Михайловна</a:t>
            </a:r>
            <a:endParaRPr lang="ru-RU" altLang="ru-RU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7298" y="3503220"/>
            <a:ext cx="2268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err="1">
                <a:solidFill>
                  <a:srgbClr val="0000CC"/>
                </a:solidFill>
                <a:latin typeface="Arial" charset="0"/>
              </a:rPr>
              <a:t>Кейбал</a:t>
            </a:r>
            <a:r>
              <a:rPr lang="ru-RU" altLang="ru-RU" b="1" dirty="0">
                <a:solidFill>
                  <a:srgbClr val="0000CC"/>
                </a:solidFill>
                <a:latin typeface="Arial" charset="0"/>
              </a:rPr>
              <a:t> Наталья Александровна</a:t>
            </a:r>
            <a:endParaRPr lang="ru-RU" altLang="ru-RU" b="1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3275856" y="0"/>
            <a:ext cx="421196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Наши доценты</a:t>
            </a:r>
          </a:p>
        </p:txBody>
      </p:sp>
      <p:sp>
        <p:nvSpPr>
          <p:cNvPr id="5123" name="Rectangle 13"/>
          <p:cNvSpPr>
            <a:spLocks noChangeArrowheads="1"/>
          </p:cNvSpPr>
          <p:nvPr/>
        </p:nvSpPr>
        <p:spPr bwMode="auto">
          <a:xfrm>
            <a:off x="3923803" y="639266"/>
            <a:ext cx="5112693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CC"/>
                </a:solidFill>
                <a:latin typeface="Arial" charset="0"/>
              </a:rPr>
              <a:t>Пучков Александр Федорович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Кандидат технических наук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В 1979 г. защитил кандидатскую диссертацию по теме «Взаимосвязь структурных параметров с физико-механическими свойствами </a:t>
            </a:r>
            <a:r>
              <a:rPr lang="ru-RU" altLang="ru-RU" sz="1600" dirty="0" err="1">
                <a:latin typeface="Arial" charset="0"/>
              </a:rPr>
              <a:t>вулканизатов</a:t>
            </a:r>
            <a:r>
              <a:rPr lang="ru-RU" altLang="ru-RU" sz="1600" dirty="0">
                <a:latin typeface="Arial" charset="0"/>
              </a:rPr>
              <a:t>».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Организовано производство разработанных им ингредиентов для резины.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Научные интересы:</a:t>
            </a:r>
            <a:r>
              <a:rPr lang="ru-RU" altLang="ru-RU" sz="1600" dirty="0">
                <a:latin typeface="Arial" charset="0"/>
              </a:rPr>
              <a:t> Разработка и исследование </a:t>
            </a:r>
            <a:r>
              <a:rPr lang="ru-RU" altLang="ru-RU" sz="1600" dirty="0" err="1">
                <a:latin typeface="Arial" charset="0"/>
              </a:rPr>
              <a:t>противостарителей</a:t>
            </a:r>
            <a:r>
              <a:rPr lang="ru-RU" altLang="ru-RU" sz="1600" dirty="0">
                <a:latin typeface="Arial" charset="0"/>
              </a:rPr>
              <a:t> для </a:t>
            </a:r>
            <a:r>
              <a:rPr lang="ru-RU" altLang="ru-RU" sz="1600" dirty="0" err="1">
                <a:latin typeface="Arial" charset="0"/>
              </a:rPr>
              <a:t>эластомерных</a:t>
            </a:r>
            <a:r>
              <a:rPr lang="ru-RU" altLang="ru-RU" sz="1600" dirty="0">
                <a:latin typeface="Arial" charset="0"/>
              </a:rPr>
              <a:t> материалов, комплексные </a:t>
            </a:r>
            <a:r>
              <a:rPr lang="ru-RU" altLang="ru-RU" sz="1600" dirty="0" err="1">
                <a:latin typeface="Arial" charset="0"/>
              </a:rPr>
              <a:t>противостарители</a:t>
            </a:r>
            <a:r>
              <a:rPr lang="ru-RU" altLang="ru-RU" sz="1600" dirty="0">
                <a:latin typeface="Arial" charset="0"/>
              </a:rPr>
              <a:t>, модификаторы </a:t>
            </a:r>
            <a:r>
              <a:rPr lang="ru-RU" altLang="ru-RU" sz="1600" dirty="0" err="1">
                <a:latin typeface="Arial" charset="0"/>
              </a:rPr>
              <a:t>эластомерных</a:t>
            </a:r>
            <a:r>
              <a:rPr lang="ru-RU" altLang="ru-RU" sz="1600" dirty="0">
                <a:latin typeface="Arial" charset="0"/>
              </a:rPr>
              <a:t> композиций</a:t>
            </a:r>
            <a:endParaRPr lang="ru-RU" altLang="ru-RU" sz="1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1655613" y="3735610"/>
            <a:ext cx="4932611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CC"/>
                </a:solidFill>
                <a:latin typeface="Arial" charset="0"/>
              </a:rPr>
              <a:t>Спиридонова Марина Петровна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Кандидат технических наук, </a:t>
            </a:r>
            <a:r>
              <a:rPr lang="ru-RU" altLang="ru-RU" sz="1600" dirty="0" smtClean="0">
                <a:latin typeface="Arial" charset="0"/>
              </a:rPr>
              <a:t>декан вечернего </a:t>
            </a:r>
            <a:r>
              <a:rPr lang="ru-RU" altLang="ru-RU" sz="1600" dirty="0">
                <a:latin typeface="Arial" charset="0"/>
              </a:rPr>
              <a:t>факультета.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В 2003 г. защитила кандидатскую диссертацию на тему «Создание композиций </a:t>
            </a:r>
            <a:r>
              <a:rPr lang="ru-RU" altLang="ru-RU" sz="1600" dirty="0" err="1">
                <a:latin typeface="Arial" charset="0"/>
              </a:rPr>
              <a:t>противостарителей</a:t>
            </a:r>
            <a:r>
              <a:rPr lang="ru-RU" altLang="ru-RU" sz="1600" dirty="0">
                <a:latin typeface="Arial" charset="0"/>
              </a:rPr>
              <a:t> и исследование их влияния на свойства резин».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В настоящий момент работает над докторской диссертацией.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Научные интересы: </a:t>
            </a:r>
            <a:r>
              <a:rPr lang="ru-RU" altLang="ru-RU" sz="1600" dirty="0">
                <a:latin typeface="Arial" charset="0"/>
              </a:rPr>
              <a:t>Разработка эффективных методов защиты и синтез </a:t>
            </a:r>
            <a:r>
              <a:rPr lang="ru-RU" altLang="ru-RU" sz="1600" dirty="0" err="1">
                <a:latin typeface="Arial" charset="0"/>
              </a:rPr>
              <a:t>противостарителей</a:t>
            </a:r>
            <a:r>
              <a:rPr lang="ru-RU" altLang="ru-RU" sz="1600" dirty="0">
                <a:latin typeface="Arial" charset="0"/>
              </a:rPr>
              <a:t> </a:t>
            </a:r>
            <a:r>
              <a:rPr lang="ru-RU" altLang="ru-RU" sz="1600" dirty="0" err="1">
                <a:latin typeface="Arial" charset="0"/>
              </a:rPr>
              <a:t>эластомерных</a:t>
            </a:r>
            <a:r>
              <a:rPr lang="ru-RU" altLang="ru-RU" sz="1600" dirty="0">
                <a:latin typeface="Arial" charset="0"/>
              </a:rPr>
              <a:t> </a:t>
            </a:r>
            <a:r>
              <a:rPr lang="ru-RU" altLang="ru-RU" sz="1600" dirty="0" smtClean="0">
                <a:latin typeface="Arial" charset="0"/>
              </a:rPr>
              <a:t>композиций</a:t>
            </a:r>
            <a:endParaRPr lang="ru-RU" altLang="ru-RU" sz="1600" dirty="0">
              <a:latin typeface="Arial" charset="0"/>
            </a:endParaRPr>
          </a:p>
        </p:txBody>
      </p:sp>
      <p:pic>
        <p:nvPicPr>
          <p:cNvPr id="5125" name="Picture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r="9070" b="12151"/>
          <a:stretch>
            <a:fillRect/>
          </a:stretch>
        </p:blipFill>
        <p:spPr bwMode="auto">
          <a:xfrm>
            <a:off x="1709366" y="858391"/>
            <a:ext cx="22145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1" descr="Фотография: Спиридонова Марина Петровна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12968" r="4941"/>
          <a:stretch>
            <a:fillRect/>
          </a:stretch>
        </p:blipFill>
        <p:spPr bwMode="auto">
          <a:xfrm>
            <a:off x="6749926" y="3883868"/>
            <a:ext cx="221456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9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2699792" y="89892"/>
            <a:ext cx="522007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Наши доценты</a:t>
            </a:r>
          </a:p>
        </p:txBody>
      </p:sp>
      <p:sp>
        <p:nvSpPr>
          <p:cNvPr id="6147" name="Rectangle 13"/>
          <p:cNvSpPr>
            <a:spLocks noChangeArrowheads="1"/>
          </p:cNvSpPr>
          <p:nvPr/>
        </p:nvSpPr>
        <p:spPr bwMode="auto">
          <a:xfrm>
            <a:off x="1615851" y="771669"/>
            <a:ext cx="533241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CC"/>
                </a:solidFill>
                <a:latin typeface="Arial" charset="0"/>
              </a:rPr>
              <a:t>Шабанова Вера Павловна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Arial" charset="0"/>
              </a:rPr>
              <a:t>Кандидат </a:t>
            </a:r>
            <a:r>
              <a:rPr lang="ru-RU" altLang="ru-RU" sz="1600" dirty="0">
                <a:latin typeface="Arial" charset="0"/>
              </a:rPr>
              <a:t>технических наук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В 1987 г. защитила кандидатскую диссертацию на тему «Совершенствование технологии изготовления и состава резины из ЭПК для получения резин повышенного качества».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Научные интересы: </a:t>
            </a:r>
            <a:r>
              <a:rPr lang="ru-RU" altLang="ru-RU" sz="1600" dirty="0">
                <a:latin typeface="Arial" charset="0"/>
              </a:rPr>
              <a:t>Модификация наполнителей для </a:t>
            </a:r>
            <a:r>
              <a:rPr lang="ru-RU" altLang="ru-RU" sz="1600" dirty="0" err="1">
                <a:latin typeface="Arial" charset="0"/>
              </a:rPr>
              <a:t>эластомерных</a:t>
            </a:r>
            <a:r>
              <a:rPr lang="ru-RU" altLang="ru-RU" sz="1600" dirty="0">
                <a:latin typeface="Arial" charset="0"/>
              </a:rPr>
              <a:t> композиций и утилизация отходов резиновой </a:t>
            </a:r>
            <a:r>
              <a:rPr lang="ru-RU" altLang="ru-RU" sz="1600" dirty="0" smtClean="0">
                <a:latin typeface="Arial" charset="0"/>
              </a:rPr>
              <a:t>промышленности</a:t>
            </a:r>
            <a:endParaRPr lang="ru-RU" altLang="ru-RU" sz="18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6148" name="Rectangle 13"/>
          <p:cNvSpPr>
            <a:spLocks noChangeArrowheads="1"/>
          </p:cNvSpPr>
          <p:nvPr/>
        </p:nvSpPr>
        <p:spPr bwMode="auto">
          <a:xfrm>
            <a:off x="3923928" y="3643313"/>
            <a:ext cx="507719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CC"/>
                </a:solidFill>
                <a:latin typeface="Arial" charset="0"/>
              </a:rPr>
              <a:t>Александрина Алла Юрьевна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Кандидат технических наук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В 2006 г. защитила кандидатскую диссертацию на тему «Анализ и подготовка информации об ингредиентах полимерных композиций для моделирования зависимости «структура-активность» (на примере полипропиленовых композиций)».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Научные интересы: </a:t>
            </a:r>
            <a:r>
              <a:rPr lang="ru-RU" altLang="ru-RU" sz="1600" dirty="0" smtClean="0">
                <a:latin typeface="Arial" charset="0"/>
              </a:rPr>
              <a:t>моделирование </a:t>
            </a:r>
            <a:r>
              <a:rPr lang="ru-RU" altLang="ru-RU" sz="1600" dirty="0">
                <a:latin typeface="Arial" charset="0"/>
              </a:rPr>
              <a:t>свойств полимерных композиций, информатизация образования, теория и методика профессионального </a:t>
            </a:r>
            <a:r>
              <a:rPr lang="ru-RU" altLang="ru-RU" sz="1600" dirty="0" smtClean="0">
                <a:latin typeface="Arial" charset="0"/>
              </a:rPr>
              <a:t>образования</a:t>
            </a:r>
            <a:endParaRPr lang="ru-RU" altLang="ru-RU" sz="1600" dirty="0">
              <a:latin typeface="Arial" charset="0"/>
            </a:endParaRPr>
          </a:p>
        </p:txBody>
      </p:sp>
      <p:pic>
        <p:nvPicPr>
          <p:cNvPr id="6149" name="Picture 3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2115" r="2606" b="10573"/>
          <a:stretch>
            <a:fillRect/>
          </a:stretch>
        </p:blipFill>
        <p:spPr bwMode="auto">
          <a:xfrm>
            <a:off x="7092280" y="640331"/>
            <a:ext cx="1892970" cy="235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\Pictures\материалы для вкладки Абитуриенту страницы каф ВТПЭ\Александри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3932948"/>
            <a:ext cx="2270200" cy="29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2195736" y="0"/>
            <a:ext cx="6948264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Наши старшие преподаватели</a:t>
            </a:r>
          </a:p>
        </p:txBody>
      </p:sp>
      <p:sp>
        <p:nvSpPr>
          <p:cNvPr id="7171" name="Rectangle 13"/>
          <p:cNvSpPr>
            <a:spLocks noChangeArrowheads="1"/>
          </p:cNvSpPr>
          <p:nvPr/>
        </p:nvSpPr>
        <p:spPr bwMode="auto">
          <a:xfrm>
            <a:off x="3129734" y="505321"/>
            <a:ext cx="5906762" cy="180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10800" rIns="18000" bIns="10800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0000CC"/>
                </a:solidFill>
                <a:latin typeface="Arial" charset="0"/>
              </a:rPr>
              <a:t>Хлобжева</a:t>
            </a:r>
            <a:r>
              <a:rPr lang="ru-RU" altLang="ru-RU" sz="1800" b="1" dirty="0">
                <a:solidFill>
                  <a:srgbClr val="0000CC"/>
                </a:solidFill>
                <a:latin typeface="Arial" charset="0"/>
              </a:rPr>
              <a:t> Инна Николаевна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Кандидат </a:t>
            </a:r>
            <a:r>
              <a:rPr lang="ru-RU" altLang="ru-RU" sz="1400" dirty="0" smtClean="0">
                <a:latin typeface="Arial" charset="0"/>
              </a:rPr>
              <a:t>сельскохозяйственных </a:t>
            </a:r>
            <a:r>
              <a:rPr lang="ru-RU" altLang="ru-RU" sz="1400" dirty="0">
                <a:latin typeface="Arial" charset="0"/>
              </a:rPr>
              <a:t>наук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В 2000 г. защитила кандидатскую диссертацию на тему </a:t>
            </a:r>
            <a:r>
              <a:rPr lang="ru-RU" altLang="ru-RU" sz="1400" dirty="0" smtClean="0">
                <a:latin typeface="Arial" charset="0"/>
              </a:rPr>
              <a:t>«Использование </a:t>
            </a:r>
            <a:r>
              <a:rPr lang="ru-RU" altLang="ru-RU" sz="1400" dirty="0" err="1">
                <a:latin typeface="Arial" charset="0"/>
              </a:rPr>
              <a:t>вермикомпоста</a:t>
            </a:r>
            <a:r>
              <a:rPr lang="ru-RU" altLang="ru-RU" sz="1400" dirty="0">
                <a:latin typeface="Arial" charset="0"/>
              </a:rPr>
              <a:t> на осушаемых </a:t>
            </a:r>
            <a:r>
              <a:rPr lang="ru-RU" altLang="ru-RU" sz="1400" dirty="0" err="1">
                <a:latin typeface="Arial" charset="0"/>
              </a:rPr>
              <a:t>дерново</a:t>
            </a:r>
            <a:r>
              <a:rPr lang="ru-RU" altLang="ru-RU" sz="1400" dirty="0">
                <a:latin typeface="Arial" charset="0"/>
              </a:rPr>
              <a:t> - подзолистых почвах Западного Полесья Украины»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Научные интересы: </a:t>
            </a:r>
            <a:r>
              <a:rPr lang="ru-RU" altLang="ru-RU" sz="1400" dirty="0">
                <a:latin typeface="Arial" charset="0"/>
              </a:rPr>
              <a:t>Исследование физических и химических свойств на основе модифицированных природных полимеров, исследование стойкости цинковых покрытий в водной среде</a:t>
            </a:r>
            <a:endParaRPr lang="ru-RU" alt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7172" name="Rectangle 13"/>
          <p:cNvSpPr>
            <a:spLocks noChangeArrowheads="1"/>
          </p:cNvSpPr>
          <p:nvPr/>
        </p:nvSpPr>
        <p:spPr bwMode="auto">
          <a:xfrm>
            <a:off x="1172595" y="2349500"/>
            <a:ext cx="6495749" cy="245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10800" rIns="18000" bIns="10800">
            <a:spAutoFit/>
          </a:bodyPr>
          <a:lstStyle>
            <a:lvl1pPr indent="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CC"/>
                </a:solidFill>
                <a:latin typeface="Arial" charset="0"/>
              </a:rPr>
              <a:t>Соколова Наталья Александровна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В 1994 г. окончила Волгоградский государственный педагогический университет с присвоением квалификации «Учитель биологии и химии».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В настоящий момент работает над кандидатской диссертацией.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Научные интересы: </a:t>
            </a:r>
            <a:r>
              <a:rPr lang="ru-RU" altLang="ru-RU" sz="1400" dirty="0">
                <a:latin typeface="Arial" charset="0"/>
              </a:rPr>
              <a:t>Нетрадиционные и возобновляемые биоресурсы, биообрастание и </a:t>
            </a:r>
            <a:r>
              <a:rPr lang="ru-RU" altLang="ru-RU" sz="1400" dirty="0" err="1">
                <a:latin typeface="Arial" charset="0"/>
              </a:rPr>
              <a:t>биокоррозия</a:t>
            </a:r>
            <a:r>
              <a:rPr lang="ru-RU" altLang="ru-RU" sz="1400" dirty="0">
                <a:latin typeface="Arial" charset="0"/>
              </a:rPr>
              <a:t>, экологическая биотехнология, экология естественных ландшафтов.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Полученные гранты:</a:t>
            </a:r>
            <a:r>
              <a:rPr lang="ru-RU" altLang="ru-RU" sz="1400" dirty="0">
                <a:latin typeface="Arial" charset="0"/>
              </a:rPr>
              <a:t> РФФИ-Поволжье «Перспективы использования нетрадиционных биоресурсов водных объектов Волгоградской области» (2007-2008), Грант социальных объектов ОАО «Лукойл» «Тростник южный. Вместо пожаров – польза для дела» (2012)</a:t>
            </a:r>
            <a:endParaRPr lang="ru-RU" alt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7173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7945" r="2730"/>
          <a:stretch>
            <a:fillRect/>
          </a:stretch>
        </p:blipFill>
        <p:spPr bwMode="auto">
          <a:xfrm>
            <a:off x="1475656" y="448156"/>
            <a:ext cx="150018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9" descr="Фотография: Соколова Наталья Александро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/>
          <a:stretch>
            <a:fillRect/>
          </a:stretch>
        </p:blipFill>
        <p:spPr bwMode="auto">
          <a:xfrm>
            <a:off x="7534054" y="2481720"/>
            <a:ext cx="16017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1761" r="1663" b="11446"/>
          <a:stretch>
            <a:fillRect/>
          </a:stretch>
        </p:blipFill>
        <p:spPr bwMode="auto">
          <a:xfrm>
            <a:off x="1516944" y="5013176"/>
            <a:ext cx="1357583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13"/>
          <p:cNvSpPr>
            <a:spLocks noChangeArrowheads="1"/>
          </p:cNvSpPr>
          <p:nvPr/>
        </p:nvSpPr>
        <p:spPr bwMode="auto">
          <a:xfrm>
            <a:off x="3047281" y="5229200"/>
            <a:ext cx="608856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0000CC"/>
                </a:solidFill>
                <a:latin typeface="Arial" charset="0"/>
              </a:rPr>
              <a:t>Крекалева</a:t>
            </a:r>
            <a:r>
              <a:rPr lang="ru-RU" altLang="ru-RU" sz="1800" b="1" dirty="0">
                <a:solidFill>
                  <a:srgbClr val="0000CC"/>
                </a:solidFill>
                <a:latin typeface="Arial" charset="0"/>
              </a:rPr>
              <a:t> Тамара </a:t>
            </a:r>
            <a:r>
              <a:rPr lang="ru-RU" altLang="ru-RU" sz="1800" b="1" dirty="0" smtClean="0">
                <a:solidFill>
                  <a:srgbClr val="0000CC"/>
                </a:solidFill>
                <a:latin typeface="Arial" charset="0"/>
              </a:rPr>
              <a:t>Викторовна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В 1997 г. окончила ВПИ по специальности «Химическая технология высокомолекулярных соединений».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В настоящий момент работает над кандидатской диссертацией.</a:t>
            </a:r>
            <a:endParaRPr lang="ru-RU" altLang="ru-RU" sz="1400" b="1" dirty="0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Научные интересы: </a:t>
            </a:r>
            <a:r>
              <a:rPr lang="ru-RU" altLang="ru-RU" sz="1400" dirty="0">
                <a:latin typeface="Arial" charset="0"/>
              </a:rPr>
              <a:t>Разработка огнестойких эпоксидных композитов</a:t>
            </a:r>
            <a:endParaRPr lang="ru-RU" altLang="ru-RU" sz="1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7"/>
          <p:cNvSpPr txBox="1">
            <a:spLocks noChangeArrowheads="1"/>
          </p:cNvSpPr>
          <p:nvPr/>
        </p:nvSpPr>
        <p:spPr bwMode="auto">
          <a:xfrm>
            <a:off x="3923928" y="116632"/>
            <a:ext cx="457200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>
                <a:solidFill>
                  <a:srgbClr val="C00000"/>
                </a:solidFill>
                <a:latin typeface="Arial" charset="0"/>
              </a:rPr>
              <a:t>Наши аспиранты</a:t>
            </a:r>
          </a:p>
        </p:txBody>
      </p:sp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2643188" y="500063"/>
            <a:ext cx="62865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8196" name="Rectangle 13"/>
          <p:cNvSpPr>
            <a:spLocks noChangeArrowheads="1"/>
          </p:cNvSpPr>
          <p:nvPr/>
        </p:nvSpPr>
        <p:spPr bwMode="auto">
          <a:xfrm>
            <a:off x="3470795" y="719594"/>
            <a:ext cx="51556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255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33488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41475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Кочетков Владимир Григорьевич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В 2013 г. окончил магистратуру ВПИ по направлению «Химическая технология».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Работает инженером в ВПИ и </a:t>
            </a:r>
            <a:r>
              <a:rPr lang="ru-RU" altLang="ru-RU" sz="1600" dirty="0" smtClean="0">
                <a:latin typeface="Arial" charset="0"/>
              </a:rPr>
              <a:t>работает над кандидатской диссертацией.</a:t>
            </a:r>
            <a:endParaRPr lang="ru-RU" altLang="ru-RU" sz="1600" dirty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8197" name="Rectangle 13"/>
          <p:cNvSpPr>
            <a:spLocks noChangeArrowheads="1"/>
          </p:cNvSpPr>
          <p:nvPr/>
        </p:nvSpPr>
        <p:spPr bwMode="auto">
          <a:xfrm>
            <a:off x="3473033" y="2591256"/>
            <a:ext cx="54915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255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33488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41475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Руденко Константин Юрьевич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В 2013 г. окончил магистратуру ВПИ по направлению «Химическая технология».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Работает старшим лаборантом в ВПИ и работает над кандидатской диссертацией.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8198" name="Picture 7" descr="IMG_4159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14394" r="30890" b="26059"/>
          <a:stretch>
            <a:fillRect/>
          </a:stretch>
        </p:blipFill>
        <p:spPr bwMode="auto">
          <a:xfrm>
            <a:off x="1546622" y="476672"/>
            <a:ext cx="18415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Фото Руден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1"/>
          <a:stretch>
            <a:fillRect/>
          </a:stretch>
        </p:blipFill>
        <p:spPr bwMode="auto">
          <a:xfrm>
            <a:off x="1546622" y="2492995"/>
            <a:ext cx="18526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IMG_0623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7401" r="17805" b="21834"/>
          <a:stretch>
            <a:fillRect/>
          </a:stretch>
        </p:blipFill>
        <p:spPr bwMode="auto">
          <a:xfrm>
            <a:off x="1546622" y="4725145"/>
            <a:ext cx="1841500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13"/>
          <p:cNvSpPr>
            <a:spLocks noChangeArrowheads="1"/>
          </p:cNvSpPr>
          <p:nvPr/>
        </p:nvSpPr>
        <p:spPr bwMode="auto">
          <a:xfrm>
            <a:off x="3563888" y="4823281"/>
            <a:ext cx="55801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255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33488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41475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Arial" charset="0"/>
              </a:rPr>
              <a:t>Лапин Сергей Владимирович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В 2012 г. окончил ВПИ по специальности «Технология переработки пластических масс и эластомеров».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Работает инженером в ВПИ и работает над кандидатской диссертацией.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000CC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/>
          <p:cNvSpPr txBox="1">
            <a:spLocks noChangeArrowheads="1"/>
          </p:cNvSpPr>
          <p:nvPr/>
        </p:nvSpPr>
        <p:spPr bwMode="auto">
          <a:xfrm>
            <a:off x="1475656" y="-1"/>
            <a:ext cx="7668344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  <a:latin typeface="Arial" charset="0"/>
              </a:rPr>
              <a:t>Направления научной деятельности кафедры</a:t>
            </a:r>
          </a:p>
        </p:txBody>
      </p:sp>
      <p:sp>
        <p:nvSpPr>
          <p:cNvPr id="9219" name="Rectangle 10"/>
          <p:cNvSpPr>
            <a:spLocks noChangeArrowheads="1"/>
          </p:cNvSpPr>
          <p:nvPr/>
        </p:nvSpPr>
        <p:spPr bwMode="auto">
          <a:xfrm>
            <a:off x="1475656" y="791972"/>
            <a:ext cx="7488957" cy="34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8203" tIns="0" bIns="88872" anchor="ctr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</a:t>
            </a:r>
            <a:r>
              <a:rPr lang="ru-RU" altLang="ru-RU" sz="1600" dirty="0">
                <a:latin typeface="Arial" charset="0"/>
                <a:sym typeface="Wingdings" pitchFamily="2" charset="2"/>
              </a:rPr>
              <a:t> </a:t>
            </a:r>
            <a:r>
              <a:rPr lang="ru-RU" altLang="ru-RU" sz="1600" u="sng" dirty="0">
                <a:solidFill>
                  <a:srgbClr val="C00000"/>
                </a:solidFill>
                <a:latin typeface="Arial" charset="0"/>
                <a:sym typeface="Wingdings" pitchFamily="2" charset="2"/>
              </a:rPr>
              <a:t>Технология и синтез полимеров: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	</a:t>
            </a:r>
            <a:r>
              <a:rPr lang="ru-RU" altLang="ru-RU" sz="1600" dirty="0" err="1">
                <a:latin typeface="Arial" charset="0"/>
              </a:rPr>
              <a:t>Огнетеплозащитные</a:t>
            </a:r>
            <a:r>
              <a:rPr lang="ru-RU" altLang="ru-RU" sz="1600" dirty="0">
                <a:latin typeface="Arial" charset="0"/>
              </a:rPr>
              <a:t> материалы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	Модификаторы и </a:t>
            </a:r>
            <a:r>
              <a:rPr lang="ru-RU" altLang="ru-RU" sz="1600" dirty="0" err="1">
                <a:latin typeface="Arial" charset="0"/>
              </a:rPr>
              <a:t>адгезивы</a:t>
            </a:r>
            <a:endParaRPr lang="ru-RU" altLang="ru-RU" sz="1600" dirty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	</a:t>
            </a:r>
            <a:r>
              <a:rPr lang="ru-RU" altLang="ru-RU" sz="1600" dirty="0" err="1">
                <a:latin typeface="Arial" charset="0"/>
              </a:rPr>
              <a:t>Наноматериалы</a:t>
            </a:r>
            <a:endParaRPr lang="ru-RU" altLang="ru-RU" sz="1600" dirty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	Сорбционные материалы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</a:t>
            </a:r>
            <a:r>
              <a:rPr lang="ru-RU" altLang="ru-RU" sz="1600" dirty="0">
                <a:latin typeface="Arial" charset="0"/>
                <a:sym typeface="Wingdings" pitchFamily="2" charset="2"/>
              </a:rPr>
              <a:t> </a:t>
            </a:r>
            <a:r>
              <a:rPr lang="ru-RU" altLang="ru-RU" sz="1600" u="sng" dirty="0">
                <a:solidFill>
                  <a:srgbClr val="C00000"/>
                </a:solidFill>
                <a:latin typeface="Arial" charset="0"/>
                <a:sym typeface="Wingdings" pitchFamily="2" charset="2"/>
              </a:rPr>
              <a:t>Информационные технологии в переработке полимеров: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dirty="0">
                <a:latin typeface="Arial" charset="0"/>
                <a:sym typeface="Wingdings" pitchFamily="2" charset="2"/>
              </a:rPr>
              <a:t>	Конструирование изделий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dirty="0">
                <a:latin typeface="Arial" charset="0"/>
                <a:sym typeface="Wingdings" pitchFamily="2" charset="2"/>
              </a:rPr>
              <a:t>	Моделирование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 </a:t>
            </a:r>
            <a:r>
              <a:rPr lang="ru-RU" altLang="ru-RU" sz="1600" u="sng" dirty="0">
                <a:solidFill>
                  <a:srgbClr val="C00000"/>
                </a:solidFill>
                <a:latin typeface="Arial" charset="0"/>
                <a:sym typeface="Wingdings" pitchFamily="2" charset="2"/>
              </a:rPr>
              <a:t>Промышленная экология и биотехнология: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dirty="0">
                <a:latin typeface="Arial" charset="0"/>
                <a:sym typeface="Wingdings" pitchFamily="2" charset="2"/>
              </a:rPr>
              <a:t>	Переработка отходов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dirty="0">
                <a:latin typeface="Arial" charset="0"/>
                <a:sym typeface="Wingdings" pitchFamily="2" charset="2"/>
              </a:rPr>
              <a:t>	</a:t>
            </a:r>
            <a:r>
              <a:rPr lang="ru-RU" altLang="ru-RU" sz="1600" dirty="0" err="1">
                <a:latin typeface="Arial" charset="0"/>
                <a:sym typeface="Wingdings" pitchFamily="2" charset="2"/>
              </a:rPr>
              <a:t>Биодеструкция</a:t>
            </a:r>
            <a:r>
              <a:rPr lang="ru-RU" altLang="ru-RU" sz="1600" dirty="0">
                <a:latin typeface="Arial" charset="0"/>
                <a:sym typeface="Wingdings" pitchFamily="2" charset="2"/>
              </a:rPr>
              <a:t> и </a:t>
            </a:r>
            <a:r>
              <a:rPr lang="ru-RU" altLang="ru-RU" sz="1600" dirty="0" err="1">
                <a:latin typeface="Arial" charset="0"/>
                <a:sym typeface="Wingdings" pitchFamily="2" charset="2"/>
              </a:rPr>
              <a:t>биокоррозия</a:t>
            </a:r>
            <a:r>
              <a:rPr lang="ru-RU" altLang="ru-RU" sz="1600" dirty="0">
                <a:latin typeface="Arial" charset="0"/>
                <a:sym typeface="Wingdings" pitchFamily="2" charset="2"/>
              </a:rPr>
              <a:t>	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dirty="0">
                <a:latin typeface="Arial" charset="0"/>
                <a:sym typeface="Wingdings" pitchFamily="2" charset="2"/>
              </a:rPr>
              <a:t>	Биогаз</a:t>
            </a:r>
            <a:endParaRPr lang="ru-RU" altLang="ru-RU" sz="1600" dirty="0"/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619672" y="5589240"/>
            <a:ext cx="752432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4500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Наука, которая приносит деньги!</a:t>
            </a:r>
          </a:p>
        </p:txBody>
      </p:sp>
      <p:sp>
        <p:nvSpPr>
          <p:cNvPr id="9221" name="Rectangle 525"/>
          <p:cNvSpPr>
            <a:spLocks noChangeArrowheads="1"/>
          </p:cNvSpPr>
          <p:nvPr/>
        </p:nvSpPr>
        <p:spPr bwMode="auto">
          <a:xfrm>
            <a:off x="1619672" y="6081603"/>
            <a:ext cx="75243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67945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67945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67945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В </a:t>
            </a:r>
            <a:r>
              <a:rPr lang="ru-RU" altLang="ru-RU" sz="1800" dirty="0" smtClean="0">
                <a:latin typeface="Arial" charset="0"/>
              </a:rPr>
              <a:t>2015 </a:t>
            </a:r>
            <a:r>
              <a:rPr lang="ru-RU" altLang="ru-RU" sz="1800" dirty="0">
                <a:latin typeface="Arial" charset="0"/>
              </a:rPr>
              <a:t>году объем хоздоговорных научно-исследовательских работ составил около </a:t>
            </a:r>
            <a:r>
              <a:rPr lang="ru-RU" altLang="ru-RU" sz="1800" dirty="0" smtClean="0">
                <a:latin typeface="Arial" charset="0"/>
              </a:rPr>
              <a:t>6 </a:t>
            </a:r>
            <a:r>
              <a:rPr lang="ru-RU" altLang="ru-RU" sz="1800" dirty="0">
                <a:latin typeface="Arial" charset="0"/>
              </a:rPr>
              <a:t>млн. руб., госбюджетных – около 1 млн. руб.</a:t>
            </a:r>
          </a:p>
        </p:txBody>
      </p:sp>
      <p:sp>
        <p:nvSpPr>
          <p:cNvPr id="9222" name="Rectangle 525"/>
          <p:cNvSpPr>
            <a:spLocks noChangeArrowheads="1"/>
          </p:cNvSpPr>
          <p:nvPr/>
        </p:nvSpPr>
        <p:spPr bwMode="auto">
          <a:xfrm>
            <a:off x="1475656" y="4113493"/>
            <a:ext cx="748895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60363" eaLnBrk="0" hangingPunct="0">
              <a:spcBef>
                <a:spcPct val="20000"/>
              </a:spcBef>
              <a:buFont typeface="Arial" charset="0"/>
              <a:buChar char="•"/>
              <a:tabLst>
                <a:tab pos="67945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67945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22388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67945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30375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794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На кафедре работают несколько исследовательских групп под руководством профессора В.Ф. </a:t>
            </a:r>
            <a:r>
              <a:rPr lang="ru-RU" altLang="ru-RU" sz="1800" dirty="0" err="1">
                <a:latin typeface="Arial" charset="0"/>
              </a:rPr>
              <a:t>Каблова</a:t>
            </a:r>
            <a:r>
              <a:rPr lang="ru-RU" altLang="ru-RU" sz="1800" dirty="0">
                <a:latin typeface="Arial" charset="0"/>
              </a:rPr>
              <a:t>, которые занимаются разработками в различных научных областях. Помимо преподавателей, активное участие в проведении экспериментов принимают аспиранты и студенты-химики.</a:t>
            </a:r>
          </a:p>
        </p:txBody>
      </p:sp>
    </p:spTree>
    <p:extLst>
      <p:ext uri="{BB962C8B-B14F-4D97-AF65-F5344CB8AC3E}">
        <p14:creationId xmlns:p14="http://schemas.microsoft.com/office/powerpoint/2010/main" val="9601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mi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Himia</Template>
  <TotalTime>1560</TotalTime>
  <Words>1909</Words>
  <Application>Microsoft Office PowerPoint</Application>
  <PresentationFormat>Экран (4:3)</PresentationFormat>
  <Paragraphs>287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Himia</vt:lpstr>
      <vt:lpstr>Тема Office</vt:lpstr>
      <vt:lpstr>Кафедра   Химическая технология полимеров и промышленная экология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Научно-технические разработки кафедры</vt:lpstr>
      <vt:lpstr>Презентация PowerPoint</vt:lpstr>
      <vt:lpstr>Презентация PowerPoint</vt:lpstr>
      <vt:lpstr>Презентация PowerPoint</vt:lpstr>
      <vt:lpstr>Покрытия для защиты от озонного старения и восстановления авиационных, сельскохозяйственных шин и крупногабаритных РТИ</vt:lpstr>
      <vt:lpstr>Презентация PowerPoint</vt:lpstr>
      <vt:lpstr>Презентация PowerPoint</vt:lpstr>
      <vt:lpstr>Сорбционный наногетерогенный бионеорганический материал с настраиваемой селективностью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dc:description>http://propowerpoint.ru - Бесплатные шаблоны для презентаций. Полезные советы и уроки  PowerPoint .</dc:description>
  <cp:lastModifiedBy>Пользователь</cp:lastModifiedBy>
  <cp:revision>71</cp:revision>
  <dcterms:created xsi:type="dcterms:W3CDTF">2015-10-19T13:04:43Z</dcterms:created>
  <dcterms:modified xsi:type="dcterms:W3CDTF">2016-02-12T13:15:18Z</dcterms:modified>
</cp:coreProperties>
</file>