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33"/>
  </p:notesMasterIdLst>
  <p:sldIdLst>
    <p:sldId id="256" r:id="rId2"/>
    <p:sldId id="258" r:id="rId3"/>
    <p:sldId id="279" r:id="rId4"/>
    <p:sldId id="280" r:id="rId5"/>
    <p:sldId id="281" r:id="rId6"/>
    <p:sldId id="282" r:id="rId7"/>
    <p:sldId id="283" r:id="rId8"/>
    <p:sldId id="284" r:id="rId9"/>
    <p:sldId id="308" r:id="rId10"/>
    <p:sldId id="309" r:id="rId11"/>
    <p:sldId id="305" r:id="rId12"/>
    <p:sldId id="306" r:id="rId13"/>
    <p:sldId id="307" r:id="rId14"/>
    <p:sldId id="287" r:id="rId15"/>
    <p:sldId id="288" r:id="rId16"/>
    <p:sldId id="289" r:id="rId17"/>
    <p:sldId id="291" r:id="rId18"/>
    <p:sldId id="292" r:id="rId19"/>
    <p:sldId id="293" r:id="rId20"/>
    <p:sldId id="294" r:id="rId21"/>
    <p:sldId id="295" r:id="rId22"/>
    <p:sldId id="296" r:id="rId23"/>
    <p:sldId id="297" r:id="rId24"/>
    <p:sldId id="298" r:id="rId25"/>
    <p:sldId id="299" r:id="rId26"/>
    <p:sldId id="300" r:id="rId27"/>
    <p:sldId id="301" r:id="rId28"/>
    <p:sldId id="302" r:id="rId29"/>
    <p:sldId id="303" r:id="rId30"/>
    <p:sldId id="304" r:id="rId31"/>
    <p:sldId id="286" r:id="rId32"/>
  </p:sldIdLst>
  <p:sldSz cx="9144000" cy="6858000" type="screen4x3"/>
  <p:notesSz cx="7104063" cy="10234613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99"/>
    <a:srgbClr val="FFCC66"/>
    <a:srgbClr val="CCFF66"/>
    <a:srgbClr val="FF9933"/>
    <a:srgbClr val="CC99FF"/>
    <a:srgbClr val="66FF99"/>
    <a:srgbClr val="FFCC00"/>
    <a:srgbClr val="99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204" autoAdjust="0"/>
    <p:restoredTop sz="94652" autoAdjust="0"/>
  </p:normalViewPr>
  <p:slideViewPr>
    <p:cSldViewPr showGuides="1">
      <p:cViewPr>
        <p:scale>
          <a:sx n="75" d="100"/>
          <a:sy n="75" d="100"/>
        </p:scale>
        <p:origin x="-2286" y="-2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66" tIns="49533" rIns="99066" bIns="49533" numCol="1" anchor="t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22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66" tIns="49533" rIns="99066" bIns="49533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3775" y="768350"/>
            <a:ext cx="5116513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22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4837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66" tIns="49533" rIns="99066" bIns="495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1822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66" tIns="49533" rIns="99066" bIns="49533" numCol="1" anchor="b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22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66" tIns="49533" rIns="99066" bIns="49533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8FF3BE7E-629A-4433-A7AA-84A2C2D171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8"/>
          <p:cNvSpPr txBox="1">
            <a:spLocks noChangeArrowheads="1"/>
          </p:cNvSpPr>
          <p:nvPr/>
        </p:nvSpPr>
        <p:spPr bwMode="auto">
          <a:xfrm rot="19237452">
            <a:off x="4622800" y="5191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GB"/>
          </a:p>
        </p:txBody>
      </p:sp>
      <p:pic>
        <p:nvPicPr>
          <p:cNvPr id="5" name="Picture 21" descr="padandpen"/>
          <p:cNvPicPr>
            <a:picLocks noChangeAspect="1" noChangeArrowheads="1"/>
          </p:cNvPicPr>
          <p:nvPr/>
        </p:nvPicPr>
        <p:blipFill>
          <a:blip r:embed="rId2" cstate="print"/>
          <a:srcRect l="1335" t="253" r="1352" b="27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196975"/>
            <a:ext cx="7772400" cy="1470025"/>
          </a:xfrm>
        </p:spPr>
        <p:txBody>
          <a:bodyPr/>
          <a:lstStyle>
            <a:lvl1pPr>
              <a:defRPr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5275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F25A0F-A847-451D-8BBC-659E27E22B83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1F118A-6C46-4662-91FE-37003BD06046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0260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0260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AA7437-5474-4865-B32A-206D4420F1F5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3700463"/>
          </a:xfrm>
        </p:spPr>
        <p:txBody>
          <a:bodyPr/>
          <a:lstStyle/>
          <a:p>
            <a:pPr lvl="0"/>
            <a:r>
              <a:rPr lang="ru-RU" noProof="0" smtClean="0"/>
              <a:t>Вставка диаграммы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D5B4DE-8530-43A5-A3EC-9AAABC3D3C8E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37004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37004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D5B4DE-8530-43A5-A3EC-9AAABC3D3C8E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FFE8BC-F60B-4E5D-B1EE-4CD963EDA8EC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EDDCD3-D5E5-4692-89EB-34524A01037F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3700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3700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B45005-1FEB-47AB-B8C7-55A2EAF21605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511E08-0DDC-451D-B788-FC9E42C78435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59D9C5-D8F4-4106-917C-06B6C7670405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28B627-4380-47D2-95D6-C9FB23EC5375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2A7069-19B2-42CC-8E33-5DB430A6B484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76F2B9-2180-4C1F-BBBD-E73B53B5ADED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370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08D5B4DE-8530-43A5-A3EC-9AAABC3D3C8E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  <p:pic>
        <p:nvPicPr>
          <p:cNvPr id="2055" name="Picture 21" descr="justpad"/>
          <p:cNvPicPr>
            <a:picLocks noChangeAspect="1" noChangeArrowheads="1"/>
          </p:cNvPicPr>
          <p:nvPr/>
        </p:nvPicPr>
        <p:blipFill>
          <a:blip r:embed="rId15" cstate="print"/>
          <a:srcRect l="1335" t="253" r="1352" b="27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8" name="Rectangle 150"/>
          <p:cNvSpPr>
            <a:spLocks noGrp="1" noChangeArrowheads="1"/>
          </p:cNvSpPr>
          <p:nvPr>
            <p:ph type="ctrTitle"/>
          </p:nvPr>
        </p:nvSpPr>
        <p:spPr>
          <a:xfrm>
            <a:off x="108520" y="2564904"/>
            <a:ext cx="9144000" cy="1512888"/>
          </a:xfrm>
        </p:spPr>
        <p:txBody>
          <a:bodyPr/>
          <a:lstStyle/>
          <a:p>
            <a:r>
              <a:rPr lang="ru-RU" sz="40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Производственная база </a:t>
            </a:r>
            <a:r>
              <a:rPr lang="ru-RU" sz="4000" b="1" dirty="0" smtClean="0">
                <a:solidFill>
                  <a:srgbClr val="00CC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4000" b="1" dirty="0" smtClean="0">
                <a:solidFill>
                  <a:srgbClr val="00CC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40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научно-технологического центра «Волжский научно-исследовательский институт абразивов и шлифования»</a:t>
            </a:r>
            <a:endParaRPr lang="es-ES" sz="4000" b="1" dirty="0" smtClean="0">
              <a:solidFill>
                <a:srgbClr val="00CC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548680"/>
            <a:ext cx="1714190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176" descr="внииаш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4797152"/>
            <a:ext cx="1041400" cy="155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0"/>
            <a:ext cx="8229600" cy="1143000"/>
          </a:xfrm>
        </p:spPr>
        <p:txBody>
          <a:bodyPr/>
          <a:lstStyle/>
          <a:p>
            <a:pPr eaLnBrk="1" hangingPunct="1"/>
            <a:r>
              <a:rPr lang="ru-RU" sz="3600" b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Прочностные испытания абразивного инструмента</a:t>
            </a:r>
          </a:p>
        </p:txBody>
      </p:sp>
      <p:pic>
        <p:nvPicPr>
          <p:cNvPr id="70663" name="Picture 7" descr="DSC0586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3" y="1196975"/>
            <a:ext cx="3565525" cy="5327650"/>
          </a:xfrm>
          <a:prstGeom prst="rect">
            <a:avLst/>
          </a:prstGeom>
          <a:noFill/>
        </p:spPr>
      </p:pic>
      <p:pic>
        <p:nvPicPr>
          <p:cNvPr id="70664" name="Picture 8" descr="DSC05869"/>
          <p:cNvPicPr>
            <a:picLocks noChangeAspect="1" noChangeArrowheads="1"/>
          </p:cNvPicPr>
          <p:nvPr/>
        </p:nvPicPr>
        <p:blipFill>
          <a:blip r:embed="rId3" cstate="print"/>
          <a:srcRect l="9369" t="6306"/>
          <a:stretch>
            <a:fillRect/>
          </a:stretch>
        </p:blipFill>
        <p:spPr bwMode="auto">
          <a:xfrm>
            <a:off x="755576" y="1196752"/>
            <a:ext cx="3449638" cy="5327650"/>
          </a:xfrm>
          <a:prstGeom prst="rect">
            <a:avLst/>
          </a:prstGeom>
          <a:noFill/>
        </p:spPr>
      </p:pic>
      <p:pic>
        <p:nvPicPr>
          <p:cNvPr id="70660" name="Picture 80" descr="внииаш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02600" y="0"/>
            <a:ext cx="1041400" cy="155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0"/>
            <a:ext cx="1360487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9" name="Picture 9" descr="DSC0587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538" y="3357563"/>
            <a:ext cx="4716462" cy="3157537"/>
          </a:xfrm>
          <a:prstGeom prst="rect">
            <a:avLst/>
          </a:prstGeom>
          <a:noFill/>
        </p:spPr>
      </p:pic>
      <p:pic>
        <p:nvPicPr>
          <p:cNvPr id="66568" name="Picture 8" descr="DSC0587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071663"/>
            <a:ext cx="4716463" cy="3157537"/>
          </a:xfrm>
          <a:prstGeom prst="rect">
            <a:avLst/>
          </a:prstGeom>
          <a:noFill/>
        </p:spPr>
      </p:pic>
      <p:sp>
        <p:nvSpPr>
          <p:cNvPr id="165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06896" y="620688"/>
            <a:ext cx="8229600" cy="1143000"/>
          </a:xfrm>
        </p:spPr>
        <p:txBody>
          <a:bodyPr/>
          <a:lstStyle/>
          <a:p>
            <a:pPr eaLnBrk="1" hangingPunct="1"/>
            <a:r>
              <a:rPr lang="ru-RU" sz="36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Оригинальные приборы </a:t>
            </a:r>
            <a:br>
              <a:rPr lang="ru-RU" sz="36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36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для исследования свойств абразивных материалов и инструментов</a:t>
            </a:r>
          </a:p>
        </p:txBody>
      </p:sp>
      <p:pic>
        <p:nvPicPr>
          <p:cNvPr id="66564" name="Picture 80" descr="внииаш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02600" y="0"/>
            <a:ext cx="1041400" cy="155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0"/>
            <a:ext cx="1360487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93" name="Picture 9" descr="DSC0587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754187"/>
            <a:ext cx="5003800" cy="3349625"/>
          </a:xfrm>
          <a:prstGeom prst="rect">
            <a:avLst/>
          </a:prstGeom>
          <a:noFill/>
        </p:spPr>
      </p:pic>
      <p:pic>
        <p:nvPicPr>
          <p:cNvPr id="67588" name="Picture 80" descr="внииаш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2600" y="0"/>
            <a:ext cx="1041400" cy="155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5890" name="Rectangle 2"/>
          <p:cNvSpPr>
            <a:spLocks noChangeArrowheads="1"/>
          </p:cNvSpPr>
          <p:nvPr/>
        </p:nvSpPr>
        <p:spPr bwMode="auto">
          <a:xfrm>
            <a:off x="806896" y="6207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36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Оригинальные приборы </a:t>
            </a:r>
            <a:endParaRPr lang="ru-RU" sz="3600" b="1" dirty="0" smtClean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/>
            <a:r>
              <a:rPr lang="ru-RU" sz="36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для </a:t>
            </a:r>
            <a:r>
              <a:rPr lang="ru-RU" sz="36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исследования свойств абразивных материалов и инструментов</a:t>
            </a:r>
          </a:p>
        </p:txBody>
      </p:sp>
      <p:pic>
        <p:nvPicPr>
          <p:cNvPr id="67592" name="Picture 8" descr="DSC0587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03688" y="3284538"/>
            <a:ext cx="5040312" cy="3375025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0"/>
            <a:ext cx="1360487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4" name="Picture 6" descr="DSC0588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1340768"/>
            <a:ext cx="3816350" cy="5197475"/>
          </a:xfrm>
          <a:prstGeom prst="rect">
            <a:avLst/>
          </a:prstGeom>
          <a:noFill/>
        </p:spPr>
      </p:pic>
      <p:pic>
        <p:nvPicPr>
          <p:cNvPr id="68615" name="Picture 7" descr="DSC0588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412776"/>
            <a:ext cx="3930650" cy="5084763"/>
          </a:xfrm>
          <a:prstGeom prst="rect">
            <a:avLst/>
          </a:prstGeom>
          <a:noFill/>
        </p:spPr>
      </p:pic>
      <p:pic>
        <p:nvPicPr>
          <p:cNvPr id="68612" name="Picture 80" descr="внииаш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02600" y="0"/>
            <a:ext cx="1041400" cy="155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5890" name="Rectangle 2"/>
          <p:cNvSpPr>
            <a:spLocks noChangeArrowheads="1"/>
          </p:cNvSpPr>
          <p:nvPr/>
        </p:nvSpPr>
        <p:spPr bwMode="auto">
          <a:xfrm>
            <a:off x="806896" y="54868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36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Оригинальные приборы </a:t>
            </a:r>
            <a:endParaRPr lang="ru-RU" sz="3600" b="1" dirty="0" smtClean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/>
            <a:r>
              <a:rPr lang="ru-RU" sz="36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для </a:t>
            </a:r>
            <a:r>
              <a:rPr lang="ru-RU" sz="36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исследования свойств абразивных материалов и инструментов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0"/>
            <a:ext cx="1360487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0"/>
            <a:ext cx="8229600" cy="1143000"/>
          </a:xfrm>
        </p:spPr>
        <p:txBody>
          <a:bodyPr/>
          <a:lstStyle/>
          <a:p>
            <a:pPr eaLnBrk="1" hangingPunct="1"/>
            <a:r>
              <a:rPr lang="ru-RU" sz="3600" b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Производство </a:t>
            </a:r>
            <a:br>
              <a:rPr lang="ru-RU" sz="3600" b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3600" b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абразивного инструмента</a:t>
            </a:r>
          </a:p>
        </p:txBody>
      </p:sp>
      <p:pic>
        <p:nvPicPr>
          <p:cNvPr id="45060" name="Picture 80" descr="внииаш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02600" y="0"/>
            <a:ext cx="1041400" cy="155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3" name="Picture 7" descr="_POS6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1989" y="1196975"/>
            <a:ext cx="7164387" cy="4745038"/>
          </a:xfrm>
          <a:prstGeom prst="rect">
            <a:avLst/>
          </a:prstGeom>
          <a:noFill/>
        </p:spPr>
      </p:pic>
      <p:sp>
        <p:nvSpPr>
          <p:cNvPr id="45064" name="Rectangle 8"/>
          <p:cNvSpPr>
            <a:spLocks noChangeArrowheads="1"/>
          </p:cNvSpPr>
          <p:nvPr/>
        </p:nvSpPr>
        <p:spPr bwMode="auto">
          <a:xfrm>
            <a:off x="539552" y="5445224"/>
            <a:ext cx="844569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/>
            <a:r>
              <a:rPr lang="ru-RU" sz="16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Высокопористый специальный инструмент из модифицированного шлифовального материала и специальной керамической связки для обработки сложнолегированных, жаростойких в т.ч. титановых сплавов, композитов.</a:t>
            </a:r>
            <a:br>
              <a:rPr lang="ru-RU" sz="16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ru-RU" sz="1600" b="1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0"/>
            <a:ext cx="1360487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0"/>
            <a:ext cx="8229600" cy="1143000"/>
          </a:xfrm>
        </p:spPr>
        <p:txBody>
          <a:bodyPr/>
          <a:lstStyle/>
          <a:p>
            <a:pPr eaLnBrk="1" hangingPunct="1"/>
            <a:r>
              <a:rPr lang="ru-RU" sz="3600" b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Номенклатура </a:t>
            </a:r>
            <a:br>
              <a:rPr lang="ru-RU" sz="3600" b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3600" b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абразивного инструмента</a:t>
            </a:r>
          </a:p>
        </p:txBody>
      </p:sp>
      <p:pic>
        <p:nvPicPr>
          <p:cNvPr id="46084" name="Picture 80" descr="внииаш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02600" y="0"/>
            <a:ext cx="1041400" cy="155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7" name="Picture 7" descr="_POS60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013" y="1196975"/>
            <a:ext cx="6913562" cy="4578350"/>
          </a:xfrm>
          <a:prstGeom prst="rect">
            <a:avLst/>
          </a:prstGeom>
          <a:noFill/>
        </p:spPr>
      </p:pic>
      <p:sp>
        <p:nvSpPr>
          <p:cNvPr id="46088" name="Rectangle 8"/>
          <p:cNvSpPr>
            <a:spLocks noChangeArrowheads="1"/>
          </p:cNvSpPr>
          <p:nvPr/>
        </p:nvSpPr>
        <p:spPr bwMode="auto">
          <a:xfrm>
            <a:off x="539552" y="5599113"/>
            <a:ext cx="849649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/>
            <a:r>
              <a:rPr lang="ru-RU" sz="16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Высокопористый специальный инструмент из модифицированного шлифовального материала и специальной керамической связки для обработки сложнолегированных, жаростойких в т.ч. титановых сплавов, композитов.</a:t>
            </a:r>
            <a:br>
              <a:rPr lang="ru-RU" sz="16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ru-RU" sz="1600" b="1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0"/>
            <a:ext cx="1360487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0"/>
            <a:ext cx="8229600" cy="1143000"/>
          </a:xfrm>
        </p:spPr>
        <p:txBody>
          <a:bodyPr/>
          <a:lstStyle/>
          <a:p>
            <a:pPr eaLnBrk="1" hangingPunct="1"/>
            <a:r>
              <a:rPr lang="ru-RU" sz="3600" b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Номенклатура </a:t>
            </a:r>
            <a:br>
              <a:rPr lang="ru-RU" sz="3600" b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3600" b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абразивного инструмента</a:t>
            </a:r>
          </a:p>
        </p:txBody>
      </p:sp>
      <p:pic>
        <p:nvPicPr>
          <p:cNvPr id="47108" name="Picture 80" descr="внииаш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02600" y="0"/>
            <a:ext cx="1041400" cy="155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5" descr="DSC0455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397125"/>
            <a:ext cx="4572000" cy="4127500"/>
          </a:xfrm>
          <a:prstGeom prst="rect">
            <a:avLst/>
          </a:prstGeom>
          <a:noFill/>
        </p:spPr>
      </p:pic>
      <p:sp>
        <p:nvSpPr>
          <p:cNvPr id="47110" name="Rectangle 6"/>
          <p:cNvSpPr>
            <a:spLocks noChangeArrowheads="1"/>
          </p:cNvSpPr>
          <p:nvPr/>
        </p:nvSpPr>
        <p:spPr bwMode="auto">
          <a:xfrm>
            <a:off x="899592" y="2781300"/>
            <a:ext cx="457200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Энергетические затраты </a:t>
            </a:r>
          </a:p>
          <a:p>
            <a:r>
              <a:rPr lang="ru-RU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на 25% ниже</a:t>
            </a:r>
          </a:p>
          <a:p>
            <a:endParaRPr lang="ru-RU" b="1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r>
              <a:rPr lang="ru-RU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Скорость съёма металла </a:t>
            </a:r>
          </a:p>
          <a:p>
            <a:r>
              <a:rPr lang="ru-RU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на 30% выше</a:t>
            </a:r>
          </a:p>
          <a:p>
            <a:endParaRPr lang="ru-RU" b="1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r>
              <a:rPr lang="ru-RU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Ресурс круга </a:t>
            </a:r>
          </a:p>
          <a:p>
            <a:r>
              <a:rPr lang="ru-RU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на 30% выше</a:t>
            </a:r>
          </a:p>
          <a:p>
            <a:endParaRPr lang="ru-RU" b="1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r>
              <a:rPr lang="ru-RU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Повышенная </a:t>
            </a:r>
            <a:r>
              <a:rPr lang="ru-RU" b="1" dirty="0" err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кромкостойкость</a:t>
            </a:r>
            <a:endParaRPr lang="ru-RU" b="1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7111" name="Rectangle 7"/>
          <p:cNvSpPr>
            <a:spLocks noChangeArrowheads="1"/>
          </p:cNvSpPr>
          <p:nvPr/>
        </p:nvSpPr>
        <p:spPr bwMode="auto">
          <a:xfrm>
            <a:off x="323528" y="1484313"/>
            <a:ext cx="864096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Модификация шлифовального материала и особая керамическая связка </a:t>
            </a:r>
          </a:p>
          <a:p>
            <a:pPr algn="ctr"/>
            <a:r>
              <a:rPr lang="ru-RU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позволили существенно повысить режущие свойства инструмента, </a:t>
            </a:r>
          </a:p>
          <a:p>
            <a:pPr algn="ctr"/>
            <a:r>
              <a:rPr lang="ru-RU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 сравнении с импортными аналогами ведущих стран:</a:t>
            </a: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0"/>
            <a:ext cx="1360487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0"/>
            <a:ext cx="8229600" cy="1143000"/>
          </a:xfrm>
        </p:spPr>
        <p:txBody>
          <a:bodyPr/>
          <a:lstStyle/>
          <a:p>
            <a:pPr eaLnBrk="1" hangingPunct="1"/>
            <a:r>
              <a:rPr lang="ru-RU" sz="3600" b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Номенклатура </a:t>
            </a:r>
            <a:br>
              <a:rPr lang="ru-RU" sz="3600" b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3600" b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абразивного инструмента</a:t>
            </a:r>
          </a:p>
        </p:txBody>
      </p:sp>
      <p:pic>
        <p:nvPicPr>
          <p:cNvPr id="49156" name="Picture 80" descr="внииаш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02600" y="0"/>
            <a:ext cx="1041400" cy="155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5" descr="_POS600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484313"/>
            <a:ext cx="5183188" cy="5035550"/>
          </a:xfrm>
          <a:prstGeom prst="rect">
            <a:avLst/>
          </a:prstGeom>
          <a:noFill/>
        </p:spPr>
      </p:pic>
      <p:pic>
        <p:nvPicPr>
          <p:cNvPr id="49158" name="Picture 6" descr="_POS6006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27538" y="908050"/>
            <a:ext cx="4716462" cy="4560888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0"/>
            <a:ext cx="1360487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0"/>
            <a:ext cx="8229600" cy="1143000"/>
          </a:xfrm>
        </p:spPr>
        <p:txBody>
          <a:bodyPr/>
          <a:lstStyle/>
          <a:p>
            <a:pPr eaLnBrk="1" hangingPunct="1"/>
            <a:r>
              <a:rPr lang="ru-RU" sz="3600" b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Номенклатура </a:t>
            </a:r>
            <a:br>
              <a:rPr lang="ru-RU" sz="3600" b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3600" b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абразивного инструмента</a:t>
            </a:r>
          </a:p>
        </p:txBody>
      </p:sp>
      <p:pic>
        <p:nvPicPr>
          <p:cNvPr id="50180" name="Picture 80" descr="внииаш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02600" y="0"/>
            <a:ext cx="1041400" cy="155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5" descr="_POS601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213" t="19766" r="21378" b="17104"/>
          <a:stretch>
            <a:fillRect/>
          </a:stretch>
        </p:blipFill>
        <p:spPr bwMode="auto">
          <a:xfrm>
            <a:off x="179388" y="2492375"/>
            <a:ext cx="5472112" cy="4365625"/>
          </a:xfrm>
          <a:prstGeom prst="rect">
            <a:avLst/>
          </a:prstGeom>
          <a:noFill/>
        </p:spPr>
      </p:pic>
      <p:pic>
        <p:nvPicPr>
          <p:cNvPr id="50182" name="Picture 6" descr="_POS600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92613" y="1268413"/>
            <a:ext cx="4751387" cy="4552950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0"/>
            <a:ext cx="1360487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0"/>
            <a:ext cx="8229600" cy="1143000"/>
          </a:xfrm>
        </p:spPr>
        <p:txBody>
          <a:bodyPr/>
          <a:lstStyle/>
          <a:p>
            <a:pPr eaLnBrk="1" hangingPunct="1"/>
            <a:r>
              <a:rPr lang="ru-RU" sz="3600" b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Номенклатура </a:t>
            </a:r>
            <a:br>
              <a:rPr lang="ru-RU" sz="3600" b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3600" b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абразивного инструмента</a:t>
            </a:r>
          </a:p>
        </p:txBody>
      </p:sp>
      <p:pic>
        <p:nvPicPr>
          <p:cNvPr id="51204" name="Picture 80" descr="внииаш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02600" y="0"/>
            <a:ext cx="1041400" cy="155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5" name="Picture 5" descr="_POS6008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052513"/>
            <a:ext cx="4546600" cy="4267200"/>
          </a:xfrm>
          <a:prstGeom prst="rect">
            <a:avLst/>
          </a:prstGeom>
          <a:noFill/>
        </p:spPr>
      </p:pic>
      <p:pic>
        <p:nvPicPr>
          <p:cNvPr id="51206" name="Picture 6" descr="_POS6009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56100" y="2060575"/>
            <a:ext cx="4567238" cy="4521200"/>
          </a:xfrm>
          <a:prstGeom prst="rect">
            <a:avLst/>
          </a:prstGeom>
          <a:noFill/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0"/>
            <a:ext cx="1360487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>
          <a:xfrm>
            <a:off x="734888" y="0"/>
            <a:ext cx="8229600" cy="1143000"/>
          </a:xfrm>
        </p:spPr>
        <p:txBody>
          <a:bodyPr/>
          <a:lstStyle/>
          <a:p>
            <a:pPr eaLnBrk="1" hangingPunct="1"/>
            <a:r>
              <a:rPr lang="ru-RU" sz="36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Механическая обработка инструмента</a:t>
            </a:r>
          </a:p>
        </p:txBody>
      </p:sp>
      <p:pic>
        <p:nvPicPr>
          <p:cNvPr id="8210" name="Picture 80" descr="внииаш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02600" y="0"/>
            <a:ext cx="1041400" cy="155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29" name="Picture 37" descr="DSC0467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75125" y="3284538"/>
            <a:ext cx="4968875" cy="3327400"/>
          </a:xfrm>
          <a:prstGeom prst="rect">
            <a:avLst/>
          </a:prstGeom>
          <a:noFill/>
        </p:spPr>
      </p:pic>
      <p:pic>
        <p:nvPicPr>
          <p:cNvPr id="8230" name="Picture 38" descr="DSC0468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1196752"/>
            <a:ext cx="4859338" cy="3254375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0"/>
            <a:ext cx="1360487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0"/>
            <a:ext cx="8229600" cy="1143000"/>
          </a:xfrm>
        </p:spPr>
        <p:txBody>
          <a:bodyPr/>
          <a:lstStyle/>
          <a:p>
            <a:pPr eaLnBrk="1" hangingPunct="1"/>
            <a:r>
              <a:rPr lang="ru-RU" sz="3600" b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Номенклатура </a:t>
            </a:r>
            <a:br>
              <a:rPr lang="ru-RU" sz="3600" b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3600" b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абразивного инструмента</a:t>
            </a:r>
          </a:p>
        </p:txBody>
      </p:sp>
      <p:pic>
        <p:nvPicPr>
          <p:cNvPr id="52228" name="Picture 80" descr="внииаш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02600" y="0"/>
            <a:ext cx="1041400" cy="155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5" descr="_POS601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79388" y="995363"/>
            <a:ext cx="4679951" cy="4594225"/>
          </a:xfrm>
          <a:prstGeom prst="rect">
            <a:avLst/>
          </a:prstGeom>
          <a:noFill/>
        </p:spPr>
      </p:pic>
      <p:pic>
        <p:nvPicPr>
          <p:cNvPr id="52230" name="Picture 6" descr="_POS601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2316" r="7401" b="15166"/>
          <a:stretch>
            <a:fillRect/>
          </a:stretch>
        </p:blipFill>
        <p:spPr bwMode="auto">
          <a:xfrm>
            <a:off x="1476375" y="3429000"/>
            <a:ext cx="7667625" cy="3429000"/>
          </a:xfrm>
          <a:prstGeom prst="rect">
            <a:avLst/>
          </a:prstGeom>
          <a:noFill/>
        </p:spPr>
      </p:pic>
      <p:sp>
        <p:nvSpPr>
          <p:cNvPr id="52231" name="Rectangle 7"/>
          <p:cNvSpPr>
            <a:spLocks noChangeArrowheads="1"/>
          </p:cNvSpPr>
          <p:nvPr/>
        </p:nvSpPr>
        <p:spPr bwMode="auto">
          <a:xfrm>
            <a:off x="3995738" y="1700213"/>
            <a:ext cx="42259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b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Шевер абразивный на эпоксидной </a:t>
            </a:r>
          </a:p>
          <a:p>
            <a:pPr algn="ctr"/>
            <a:r>
              <a:rPr lang="ru-RU" b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модифицированной связке</a:t>
            </a:r>
          </a:p>
        </p:txBody>
      </p:sp>
      <p:sp>
        <p:nvSpPr>
          <p:cNvPr id="52232" name="Rectangle 8"/>
          <p:cNvSpPr>
            <a:spLocks noChangeArrowheads="1"/>
          </p:cNvSpPr>
          <p:nvPr/>
        </p:nvSpPr>
        <p:spPr bwMode="auto">
          <a:xfrm>
            <a:off x="4716463" y="2781300"/>
            <a:ext cx="4125912" cy="69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>
                <a:solidFill>
                  <a:srgbClr val="990000"/>
                </a:solidFill>
              </a:rPr>
              <a:t>Применяется для зубохонингования </a:t>
            </a:r>
          </a:p>
          <a:p>
            <a:pPr algn="ctr">
              <a:spcBef>
                <a:spcPct val="20000"/>
              </a:spcBef>
            </a:pPr>
            <a:r>
              <a:rPr lang="ru-RU">
                <a:solidFill>
                  <a:srgbClr val="990000"/>
                </a:solidFill>
              </a:rPr>
              <a:t>зубчатых колес</a:t>
            </a: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0"/>
            <a:ext cx="1360487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0"/>
            <a:ext cx="8229600" cy="1143000"/>
          </a:xfrm>
        </p:spPr>
        <p:txBody>
          <a:bodyPr/>
          <a:lstStyle/>
          <a:p>
            <a:pPr eaLnBrk="1" hangingPunct="1"/>
            <a:r>
              <a:rPr lang="ru-RU" sz="3600" b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Номенклатура </a:t>
            </a:r>
            <a:br>
              <a:rPr lang="ru-RU" sz="3600" b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3600" b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абразивного инструмента</a:t>
            </a:r>
          </a:p>
        </p:txBody>
      </p:sp>
      <p:pic>
        <p:nvPicPr>
          <p:cNvPr id="53252" name="Picture 80" descr="внииаш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02600" y="0"/>
            <a:ext cx="1041400" cy="155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3" name="Picture 5" descr="_POS6015"/>
          <p:cNvPicPr>
            <a:picLocks noChangeAspect="1" noChangeArrowheads="1"/>
          </p:cNvPicPr>
          <p:nvPr/>
        </p:nvPicPr>
        <p:blipFill>
          <a:blip r:embed="rId3" cstate="print"/>
          <a:srcRect t="6146" b="9805"/>
          <a:stretch>
            <a:fillRect/>
          </a:stretch>
        </p:blipFill>
        <p:spPr bwMode="auto">
          <a:xfrm>
            <a:off x="611560" y="1700213"/>
            <a:ext cx="8136904" cy="2952750"/>
          </a:xfrm>
          <a:prstGeom prst="rect">
            <a:avLst/>
          </a:prstGeom>
          <a:noFill/>
        </p:spPr>
      </p:pic>
      <p:sp>
        <p:nvSpPr>
          <p:cNvPr id="53254" name="Rectangle 6"/>
          <p:cNvSpPr>
            <a:spLocks noChangeArrowheads="1"/>
          </p:cNvSpPr>
          <p:nvPr/>
        </p:nvSpPr>
        <p:spPr bwMode="auto">
          <a:xfrm>
            <a:off x="457200" y="516572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/>
            <a:r>
              <a:rPr lang="ru-RU" sz="2000" b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Бруски и абразивные головки для обработки сталей (жаропрочных), композитов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0"/>
            <a:ext cx="1360487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0"/>
            <a:ext cx="8229600" cy="1143000"/>
          </a:xfrm>
        </p:spPr>
        <p:txBody>
          <a:bodyPr/>
          <a:lstStyle/>
          <a:p>
            <a:pPr eaLnBrk="1" hangingPunct="1"/>
            <a:r>
              <a:rPr lang="ru-RU" sz="3600" b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Номенклатура </a:t>
            </a:r>
            <a:br>
              <a:rPr lang="ru-RU" sz="3600" b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3600" b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абразивного инструмента</a:t>
            </a:r>
          </a:p>
        </p:txBody>
      </p:sp>
      <p:pic>
        <p:nvPicPr>
          <p:cNvPr id="54276" name="Picture 80" descr="внииаш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02600" y="0"/>
            <a:ext cx="1041400" cy="155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7" name="Picture 5" descr="_POS601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412875"/>
            <a:ext cx="9144000" cy="3860800"/>
          </a:xfrm>
          <a:prstGeom prst="rect">
            <a:avLst/>
          </a:prstGeom>
          <a:noFill/>
        </p:spPr>
      </p:pic>
      <p:sp>
        <p:nvSpPr>
          <p:cNvPr id="54278" name="Rectangle 6"/>
          <p:cNvSpPr>
            <a:spLocks noChangeArrowheads="1"/>
          </p:cNvSpPr>
          <p:nvPr/>
        </p:nvSpPr>
        <p:spPr bwMode="auto">
          <a:xfrm>
            <a:off x="0" y="5486400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Бруски для обработки сталей (жаропрочных), </a:t>
            </a:r>
            <a:endParaRPr lang="ru-RU" sz="2400" b="1" dirty="0" smtClean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/>
            <a:r>
              <a:rPr lang="ru-RU" sz="24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композитов</a:t>
            </a:r>
            <a:endParaRPr lang="ru-RU" sz="2400" b="1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0"/>
            <a:ext cx="1360487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0"/>
            <a:ext cx="8229600" cy="1143000"/>
          </a:xfrm>
        </p:spPr>
        <p:txBody>
          <a:bodyPr/>
          <a:lstStyle/>
          <a:p>
            <a:pPr eaLnBrk="1" hangingPunct="1"/>
            <a:r>
              <a:rPr lang="ru-RU" sz="3600" b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Номенклатура </a:t>
            </a:r>
            <a:br>
              <a:rPr lang="ru-RU" sz="3600" b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3600" b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абразивного инструмента</a:t>
            </a:r>
          </a:p>
        </p:txBody>
      </p:sp>
      <p:pic>
        <p:nvPicPr>
          <p:cNvPr id="55300" name="Picture 80" descr="внииаш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02600" y="0"/>
            <a:ext cx="1041400" cy="155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1" name="Picture 5" descr="_POS6018"/>
          <p:cNvPicPr>
            <a:picLocks noChangeAspect="1" noChangeArrowheads="1"/>
          </p:cNvPicPr>
          <p:nvPr/>
        </p:nvPicPr>
        <p:blipFill>
          <a:blip r:embed="rId3" cstate="print"/>
          <a:srcRect t="21848"/>
          <a:stretch>
            <a:fillRect/>
          </a:stretch>
        </p:blipFill>
        <p:spPr bwMode="auto">
          <a:xfrm>
            <a:off x="611560" y="1916113"/>
            <a:ext cx="8208912" cy="2578100"/>
          </a:xfrm>
          <a:prstGeom prst="rect">
            <a:avLst/>
          </a:prstGeom>
          <a:noFill/>
        </p:spPr>
      </p:pic>
      <p:sp>
        <p:nvSpPr>
          <p:cNvPr id="55302" name="Rectangle 6"/>
          <p:cNvSpPr>
            <a:spLocks noChangeArrowheads="1"/>
          </p:cNvSpPr>
          <p:nvPr/>
        </p:nvSpPr>
        <p:spPr bwMode="auto">
          <a:xfrm>
            <a:off x="1609725" y="5084763"/>
            <a:ext cx="58039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2400" b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Абразивные головки для обработки </a:t>
            </a:r>
          </a:p>
          <a:p>
            <a:pPr algn="ctr"/>
            <a:r>
              <a:rPr lang="ru-RU" sz="2400" b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сталей (жаропрочных), композитов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0"/>
            <a:ext cx="1360487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0"/>
            <a:ext cx="8229600" cy="1143000"/>
          </a:xfrm>
        </p:spPr>
        <p:txBody>
          <a:bodyPr/>
          <a:lstStyle/>
          <a:p>
            <a:pPr eaLnBrk="1" hangingPunct="1"/>
            <a:r>
              <a:rPr lang="ru-RU" sz="3600" b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Номенклатура </a:t>
            </a:r>
            <a:br>
              <a:rPr lang="ru-RU" sz="3600" b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3600" b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абразивного инструмента</a:t>
            </a:r>
          </a:p>
        </p:txBody>
      </p:sp>
      <p:pic>
        <p:nvPicPr>
          <p:cNvPr id="56324" name="Picture 80" descr="внииаш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02600" y="0"/>
            <a:ext cx="1041400" cy="155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5" name="Picture 5" descr="DSC04556"/>
          <p:cNvPicPr>
            <a:picLocks noChangeAspect="1" noChangeArrowheads="1"/>
          </p:cNvPicPr>
          <p:nvPr/>
        </p:nvPicPr>
        <p:blipFill>
          <a:blip r:embed="rId3" cstate="print"/>
          <a:srcRect l="5992" t="15379" r="-714" b="16214"/>
          <a:stretch>
            <a:fillRect/>
          </a:stretch>
        </p:blipFill>
        <p:spPr bwMode="auto">
          <a:xfrm>
            <a:off x="539551" y="1601788"/>
            <a:ext cx="8280921" cy="4419600"/>
          </a:xfrm>
          <a:prstGeom prst="rect">
            <a:avLst/>
          </a:prstGeom>
          <a:noFill/>
        </p:spPr>
      </p:pic>
      <p:sp>
        <p:nvSpPr>
          <p:cNvPr id="56326" name="Rectangle 6"/>
          <p:cNvSpPr>
            <a:spLocks noChangeArrowheads="1"/>
          </p:cNvSpPr>
          <p:nvPr/>
        </p:nvSpPr>
        <p:spPr bwMode="auto">
          <a:xfrm>
            <a:off x="669925" y="6021388"/>
            <a:ext cx="7715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2400" b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Инструмент для инструментальных производств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0"/>
            <a:ext cx="1360487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0"/>
            <a:ext cx="8229600" cy="1143000"/>
          </a:xfrm>
        </p:spPr>
        <p:txBody>
          <a:bodyPr/>
          <a:lstStyle/>
          <a:p>
            <a:pPr eaLnBrk="1" hangingPunct="1"/>
            <a:r>
              <a:rPr lang="ru-RU" sz="3600" b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Номенклатура </a:t>
            </a:r>
            <a:br>
              <a:rPr lang="ru-RU" sz="3600" b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3600" b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абразивного инструмента</a:t>
            </a:r>
          </a:p>
        </p:txBody>
      </p:sp>
      <p:pic>
        <p:nvPicPr>
          <p:cNvPr id="57349" name="Picture 5" descr="_POS6020"/>
          <p:cNvPicPr>
            <a:picLocks noChangeAspect="1" noChangeArrowheads="1"/>
          </p:cNvPicPr>
          <p:nvPr/>
        </p:nvPicPr>
        <p:blipFill>
          <a:blip r:embed="rId2" cstate="print"/>
          <a:srcRect t="22601"/>
          <a:stretch>
            <a:fillRect/>
          </a:stretch>
        </p:blipFill>
        <p:spPr bwMode="auto">
          <a:xfrm>
            <a:off x="539552" y="1196975"/>
            <a:ext cx="8352928" cy="4687888"/>
          </a:xfrm>
          <a:prstGeom prst="rect">
            <a:avLst/>
          </a:prstGeom>
          <a:noFill/>
        </p:spPr>
      </p:pic>
      <p:pic>
        <p:nvPicPr>
          <p:cNvPr id="57348" name="Picture 80" descr="внииаш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2600" y="0"/>
            <a:ext cx="1041400" cy="155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0" name="Rectangle 6"/>
          <p:cNvSpPr>
            <a:spLocks noChangeArrowheads="1"/>
          </p:cNvSpPr>
          <p:nvPr/>
        </p:nvSpPr>
        <p:spPr bwMode="auto">
          <a:xfrm>
            <a:off x="5927725" y="4652963"/>
            <a:ext cx="318135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Инструмент для инструментальных производств</a:t>
            </a:r>
          </a:p>
        </p:txBody>
      </p:sp>
      <p:sp>
        <p:nvSpPr>
          <p:cNvPr id="57351" name="Rectangle 7"/>
          <p:cNvSpPr>
            <a:spLocks noChangeArrowheads="1"/>
          </p:cNvSpPr>
          <p:nvPr/>
        </p:nvSpPr>
        <p:spPr bwMode="auto">
          <a:xfrm>
            <a:off x="323850" y="5753100"/>
            <a:ext cx="84963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1600" b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Оптимизированные характеристики инструмента для работы с СОЖ и в сухую обеспечивающие показатели качества поверхности обработанных деталей на уровне импортных аналогов ведущих фирм</a:t>
            </a: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0"/>
            <a:ext cx="1360487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0"/>
            <a:ext cx="8229600" cy="1143000"/>
          </a:xfrm>
        </p:spPr>
        <p:txBody>
          <a:bodyPr/>
          <a:lstStyle/>
          <a:p>
            <a:pPr eaLnBrk="1" hangingPunct="1"/>
            <a:r>
              <a:rPr lang="ru-RU" sz="3600" b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Номенклатура </a:t>
            </a:r>
            <a:br>
              <a:rPr lang="ru-RU" sz="3600" b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3600" b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абразивного инструмента</a:t>
            </a:r>
          </a:p>
        </p:txBody>
      </p:sp>
      <p:pic>
        <p:nvPicPr>
          <p:cNvPr id="58372" name="Picture 80" descr="внииаш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02600" y="0"/>
            <a:ext cx="1041400" cy="155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3" name="Picture 5" descr="DSC0455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8469" b="5779"/>
          <a:stretch>
            <a:fillRect/>
          </a:stretch>
        </p:blipFill>
        <p:spPr bwMode="auto">
          <a:xfrm>
            <a:off x="539750" y="981075"/>
            <a:ext cx="7885113" cy="5111750"/>
          </a:xfrm>
          <a:prstGeom prst="rect">
            <a:avLst/>
          </a:prstGeom>
          <a:noFill/>
        </p:spPr>
      </p:pic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827088" y="5949950"/>
            <a:ext cx="7715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Инструмент для инструментальных производств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0"/>
            <a:ext cx="1360487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0"/>
            <a:ext cx="8229600" cy="1143000"/>
          </a:xfrm>
        </p:spPr>
        <p:txBody>
          <a:bodyPr/>
          <a:lstStyle/>
          <a:p>
            <a:pPr eaLnBrk="1" hangingPunct="1"/>
            <a:r>
              <a:rPr lang="ru-RU" sz="3600" b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Номенклатура </a:t>
            </a:r>
            <a:br>
              <a:rPr lang="ru-RU" sz="3600" b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3600" b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абразивного инструмента</a:t>
            </a:r>
          </a:p>
        </p:txBody>
      </p:sp>
      <p:pic>
        <p:nvPicPr>
          <p:cNvPr id="59397" name="Picture 5" descr="_POS60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0170" y="1196752"/>
            <a:ext cx="4033838" cy="3954462"/>
          </a:xfrm>
          <a:prstGeom prst="rect">
            <a:avLst/>
          </a:prstGeom>
          <a:noFill/>
        </p:spPr>
      </p:pic>
      <p:sp>
        <p:nvSpPr>
          <p:cNvPr id="59398" name="Rectangle 6"/>
          <p:cNvSpPr>
            <a:spLocks noChangeArrowheads="1"/>
          </p:cNvSpPr>
          <p:nvPr/>
        </p:nvSpPr>
        <p:spPr bwMode="auto">
          <a:xfrm>
            <a:off x="323850" y="5121275"/>
            <a:ext cx="3960813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Инструмент для инструментальных производств</a:t>
            </a:r>
          </a:p>
        </p:txBody>
      </p:sp>
      <p:pic>
        <p:nvPicPr>
          <p:cNvPr id="59399" name="Picture 7" descr="_POS60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268413"/>
            <a:ext cx="4500562" cy="3844925"/>
          </a:xfrm>
          <a:prstGeom prst="rect">
            <a:avLst/>
          </a:prstGeom>
          <a:noFill/>
        </p:spPr>
      </p:pic>
      <p:pic>
        <p:nvPicPr>
          <p:cNvPr id="59396" name="Picture 80" descr="внииаш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02600" y="0"/>
            <a:ext cx="1041400" cy="155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400" name="Rectangle 8"/>
          <p:cNvSpPr>
            <a:spLocks noChangeArrowheads="1"/>
          </p:cNvSpPr>
          <p:nvPr/>
        </p:nvSpPr>
        <p:spPr bwMode="auto">
          <a:xfrm>
            <a:off x="4643438" y="5084763"/>
            <a:ext cx="4500562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Технология производства инструмента из микропорошков</a:t>
            </a: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0"/>
            <a:ext cx="1360487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0"/>
            <a:ext cx="8229600" cy="1143000"/>
          </a:xfrm>
        </p:spPr>
        <p:txBody>
          <a:bodyPr/>
          <a:lstStyle/>
          <a:p>
            <a:pPr eaLnBrk="1" hangingPunct="1"/>
            <a:r>
              <a:rPr lang="ru-RU" sz="3600" b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Номенклатура </a:t>
            </a:r>
            <a:br>
              <a:rPr lang="ru-RU" sz="3600" b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3600" b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абразивного инструмента</a:t>
            </a:r>
          </a:p>
        </p:txBody>
      </p:sp>
      <p:pic>
        <p:nvPicPr>
          <p:cNvPr id="60420" name="Picture 80" descr="внииаш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02600" y="0"/>
            <a:ext cx="1041400" cy="155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1" name="Rectangle 5"/>
          <p:cNvSpPr>
            <a:spLocks noChangeArrowheads="1"/>
          </p:cNvSpPr>
          <p:nvPr/>
        </p:nvSpPr>
        <p:spPr bwMode="auto">
          <a:xfrm>
            <a:off x="539552" y="5634038"/>
            <a:ext cx="8928992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ru-RU" sz="16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Суперфиниш шеек коленчатых и распределительных валов в автомобилестроении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ru-RU" sz="16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Суперфиниш ролика и дорожки качения при производстве подшипников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ru-RU" sz="1600" b="1" dirty="0" err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Прецинзионная</a:t>
            </a:r>
            <a:r>
              <a:rPr lang="ru-RU" sz="16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обработка деталей в машиностроении</a:t>
            </a:r>
          </a:p>
          <a:p>
            <a:pPr marL="342900" indent="-342900" eaLnBrk="0" hangingPunct="0">
              <a:spcBef>
                <a:spcPct val="20000"/>
              </a:spcBef>
            </a:pPr>
            <a:endParaRPr lang="ru-RU" sz="1600" b="1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0422" name="Rectangle 6"/>
          <p:cNvSpPr>
            <a:spLocks noChangeArrowheads="1"/>
          </p:cNvSpPr>
          <p:nvPr/>
        </p:nvSpPr>
        <p:spPr bwMode="auto">
          <a:xfrm>
            <a:off x="0" y="4508500"/>
            <a:ext cx="91440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Ряд технологических приемов, направленных на управление режущими свойствами абразивных микропорошков:</a:t>
            </a:r>
          </a:p>
        </p:txBody>
      </p:sp>
      <p:pic>
        <p:nvPicPr>
          <p:cNvPr id="60424" name="Picture 8" descr="DSC0455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575" y="1268413"/>
            <a:ext cx="4751388" cy="3216275"/>
          </a:xfrm>
          <a:prstGeom prst="rect">
            <a:avLst/>
          </a:prstGeom>
          <a:noFill/>
        </p:spPr>
      </p:pic>
      <p:sp>
        <p:nvSpPr>
          <p:cNvPr id="60425" name="Rectangle 9"/>
          <p:cNvSpPr>
            <a:spLocks noChangeArrowheads="1"/>
          </p:cNvSpPr>
          <p:nvPr/>
        </p:nvSpPr>
        <p:spPr bwMode="auto">
          <a:xfrm>
            <a:off x="611560" y="1628800"/>
            <a:ext cx="313213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Инструмент </a:t>
            </a:r>
          </a:p>
          <a:p>
            <a:pPr algn="ctr"/>
            <a:r>
              <a:rPr lang="ru-RU" sz="24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из микропорошков</a:t>
            </a: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0"/>
            <a:ext cx="1360487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0"/>
            <a:ext cx="8229600" cy="1143000"/>
          </a:xfrm>
        </p:spPr>
        <p:txBody>
          <a:bodyPr/>
          <a:lstStyle/>
          <a:p>
            <a:pPr eaLnBrk="1" hangingPunct="1"/>
            <a:r>
              <a:rPr lang="ru-RU" sz="3600" b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Номенклатура </a:t>
            </a:r>
            <a:br>
              <a:rPr lang="ru-RU" sz="3600" b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3600" b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абразивного инструмента</a:t>
            </a:r>
          </a:p>
        </p:txBody>
      </p:sp>
      <p:pic>
        <p:nvPicPr>
          <p:cNvPr id="61446" name="Picture 6" descr="_POS6026"/>
          <p:cNvPicPr>
            <a:picLocks noChangeAspect="1" noChangeArrowheads="1"/>
          </p:cNvPicPr>
          <p:nvPr/>
        </p:nvPicPr>
        <p:blipFill>
          <a:blip r:embed="rId2" cstate="print"/>
          <a:srcRect t="15158"/>
          <a:stretch>
            <a:fillRect/>
          </a:stretch>
        </p:blipFill>
        <p:spPr bwMode="auto">
          <a:xfrm>
            <a:off x="611560" y="1556791"/>
            <a:ext cx="8208912" cy="3674021"/>
          </a:xfrm>
          <a:prstGeom prst="rect">
            <a:avLst/>
          </a:prstGeom>
          <a:noFill/>
        </p:spPr>
      </p:pic>
      <p:pic>
        <p:nvPicPr>
          <p:cNvPr id="61444" name="Picture 80" descr="внииаш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2600" y="0"/>
            <a:ext cx="1041400" cy="155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7" name="Rectangle 7"/>
          <p:cNvSpPr>
            <a:spLocks noChangeArrowheads="1"/>
          </p:cNvSpPr>
          <p:nvPr/>
        </p:nvSpPr>
        <p:spPr bwMode="auto">
          <a:xfrm>
            <a:off x="539750" y="4724400"/>
            <a:ext cx="8497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Отличительные особенности от импортных аналогов:</a:t>
            </a:r>
          </a:p>
        </p:txBody>
      </p:sp>
      <p:sp>
        <p:nvSpPr>
          <p:cNvPr id="61448" name="Rectangle 8"/>
          <p:cNvSpPr>
            <a:spLocks noChangeArrowheads="1"/>
          </p:cNvSpPr>
          <p:nvPr/>
        </p:nvSpPr>
        <p:spPr bwMode="auto">
          <a:xfrm>
            <a:off x="539750" y="5411788"/>
            <a:ext cx="82804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indent="449263">
              <a:buFontTx/>
              <a:buChar char="•"/>
              <a:tabLst>
                <a:tab pos="363538" algn="l"/>
              </a:tabLst>
            </a:pPr>
            <a:r>
              <a:rPr lang="ru-RU" sz="1600" b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Повышенная режущая способность</a:t>
            </a:r>
          </a:p>
          <a:p>
            <a:pPr indent="449263">
              <a:buFontTx/>
              <a:buChar char="•"/>
              <a:tabLst>
                <a:tab pos="363538" algn="l"/>
              </a:tabLst>
            </a:pPr>
            <a:r>
              <a:rPr lang="ru-RU" sz="1600" b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Повышенная стойкость</a:t>
            </a:r>
          </a:p>
          <a:p>
            <a:pPr indent="449263">
              <a:buFontTx/>
              <a:buChar char="•"/>
              <a:tabLst>
                <a:tab pos="363538" algn="l"/>
              </a:tabLst>
            </a:pPr>
            <a:r>
              <a:rPr lang="ru-RU" sz="1600" b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Обеспечивают требуемую микрогеометрию обработанной поверхности</a:t>
            </a: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0"/>
            <a:ext cx="1360487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78904" y="0"/>
            <a:ext cx="8229600" cy="1143000"/>
          </a:xfrm>
        </p:spPr>
        <p:txBody>
          <a:bodyPr/>
          <a:lstStyle/>
          <a:p>
            <a:pPr eaLnBrk="1" hangingPunct="1"/>
            <a:r>
              <a:rPr lang="ru-RU" sz="36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Формование и </a:t>
            </a:r>
            <a:br>
              <a:rPr lang="ru-RU" sz="36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36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термообработка заготовок</a:t>
            </a:r>
          </a:p>
        </p:txBody>
      </p:sp>
      <p:pic>
        <p:nvPicPr>
          <p:cNvPr id="36868" name="Picture 80" descr="внииаш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02600" y="0"/>
            <a:ext cx="1041400" cy="155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7" descr="DSC0466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21175" y="3429000"/>
            <a:ext cx="4822825" cy="3228975"/>
          </a:xfrm>
          <a:prstGeom prst="rect">
            <a:avLst/>
          </a:prstGeom>
          <a:noFill/>
        </p:spPr>
      </p:pic>
      <p:pic>
        <p:nvPicPr>
          <p:cNvPr id="36872" name="Picture 8" descr="DSC04658"/>
          <p:cNvPicPr>
            <a:picLocks noChangeAspect="1" noChangeArrowheads="1"/>
          </p:cNvPicPr>
          <p:nvPr/>
        </p:nvPicPr>
        <p:blipFill>
          <a:blip r:embed="rId4" cstate="print">
            <a:lum bright="12000"/>
          </a:blip>
          <a:srcRect/>
          <a:stretch>
            <a:fillRect/>
          </a:stretch>
        </p:blipFill>
        <p:spPr bwMode="auto">
          <a:xfrm>
            <a:off x="683568" y="1089074"/>
            <a:ext cx="5003800" cy="3348038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0"/>
            <a:ext cx="1360487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0"/>
            <a:ext cx="8229600" cy="1143000"/>
          </a:xfrm>
        </p:spPr>
        <p:txBody>
          <a:bodyPr/>
          <a:lstStyle/>
          <a:p>
            <a:pPr eaLnBrk="1" hangingPunct="1"/>
            <a:r>
              <a:rPr lang="ru-RU" sz="3600" b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Номенклатура </a:t>
            </a:r>
            <a:br>
              <a:rPr lang="ru-RU" sz="3600" b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3600" b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абразивного инструмента</a:t>
            </a:r>
          </a:p>
        </p:txBody>
      </p:sp>
      <p:pic>
        <p:nvPicPr>
          <p:cNvPr id="62468" name="Picture 80" descr="внииаш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02600" y="0"/>
            <a:ext cx="1041400" cy="155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9" name="Picture 5" descr="_POS602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03350" y="404813"/>
            <a:ext cx="6408738" cy="4386262"/>
          </a:xfrm>
          <a:prstGeom prst="rect">
            <a:avLst/>
          </a:prstGeom>
          <a:noFill/>
        </p:spPr>
      </p:pic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432742" y="3716338"/>
            <a:ext cx="485933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/>
            <a:r>
              <a:rPr lang="ru-RU" sz="24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Технология пропитки твердыми смазками актуальна для производств:</a:t>
            </a:r>
          </a:p>
        </p:txBody>
      </p:sp>
      <p:sp>
        <p:nvSpPr>
          <p:cNvPr id="62471" name="Rectangle 7"/>
          <p:cNvSpPr>
            <a:spLocks noChangeArrowheads="1"/>
          </p:cNvSpPr>
          <p:nvPr/>
        </p:nvSpPr>
        <p:spPr bwMode="auto">
          <a:xfrm>
            <a:off x="576064" y="4941888"/>
            <a:ext cx="4788024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74625" indent="-174625" eaLnBrk="0" hangingPunct="0">
              <a:spcBef>
                <a:spcPct val="20000"/>
              </a:spcBef>
              <a:buFontTx/>
              <a:buChar char="•"/>
            </a:pPr>
            <a:r>
              <a:rPr lang="ru-RU" sz="16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Запорной аппаратуры </a:t>
            </a:r>
            <a:r>
              <a:rPr lang="ru-RU" sz="1600" b="1" dirty="0" err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нефте</a:t>
            </a:r>
            <a:r>
              <a:rPr lang="ru-RU" sz="16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 </a:t>
            </a:r>
            <a:r>
              <a:rPr lang="ru-RU" sz="16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и </a:t>
            </a:r>
            <a:r>
              <a:rPr lang="ru-RU" sz="16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газопроводов</a:t>
            </a:r>
          </a:p>
          <a:p>
            <a:pPr marL="174625" indent="-174625" eaLnBrk="0" hangingPunct="0">
              <a:spcBef>
                <a:spcPct val="20000"/>
              </a:spcBef>
              <a:buFontTx/>
              <a:buChar char="•"/>
            </a:pPr>
            <a:r>
              <a:rPr lang="ru-RU" sz="16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Автомобилестроение</a:t>
            </a:r>
          </a:p>
          <a:p>
            <a:pPr marL="174625" indent="-174625" eaLnBrk="0" hangingPunct="0">
              <a:spcBef>
                <a:spcPct val="20000"/>
              </a:spcBef>
              <a:buFontTx/>
              <a:buChar char="•"/>
            </a:pPr>
            <a:r>
              <a:rPr lang="ru-RU" sz="16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Подшипниковая промышленность</a:t>
            </a:r>
          </a:p>
        </p:txBody>
      </p:sp>
      <p:sp>
        <p:nvSpPr>
          <p:cNvPr id="62472" name="Rectangle 8"/>
          <p:cNvSpPr>
            <a:spLocks noChangeArrowheads="1"/>
          </p:cNvSpPr>
          <p:nvPr/>
        </p:nvSpPr>
        <p:spPr bwMode="auto">
          <a:xfrm>
            <a:off x="5076825" y="3716338"/>
            <a:ext cx="38989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/>
            <a:r>
              <a:rPr lang="ru-RU" sz="2400" b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Твердые смазки:</a:t>
            </a:r>
          </a:p>
        </p:txBody>
      </p:sp>
      <p:sp>
        <p:nvSpPr>
          <p:cNvPr id="62473" name="Rectangle 9"/>
          <p:cNvSpPr>
            <a:spLocks noChangeArrowheads="1"/>
          </p:cNvSpPr>
          <p:nvPr/>
        </p:nvSpPr>
        <p:spPr bwMode="auto">
          <a:xfrm>
            <a:off x="5076056" y="4581525"/>
            <a:ext cx="4067944" cy="200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74625" indent="-174625" eaLnBrk="0" hangingPunct="0">
              <a:spcBef>
                <a:spcPct val="20000"/>
              </a:spcBef>
              <a:buFontTx/>
              <a:buChar char="•"/>
            </a:pPr>
            <a:r>
              <a:rPr lang="ru-RU" sz="16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Стойкость хонингованных брусков </a:t>
            </a:r>
          </a:p>
          <a:p>
            <a:pPr marL="174625" indent="-174625" eaLnBrk="0" hangingPunct="0">
              <a:spcBef>
                <a:spcPct val="20000"/>
              </a:spcBef>
            </a:pPr>
            <a:r>
              <a:rPr lang="ru-RU" sz="16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на 50% выше импортных аналогов</a:t>
            </a:r>
          </a:p>
          <a:p>
            <a:pPr marL="174625" indent="-174625" eaLnBrk="0" hangingPunct="0">
              <a:spcBef>
                <a:spcPct val="20000"/>
              </a:spcBef>
              <a:buFontTx/>
              <a:buChar char="•"/>
            </a:pPr>
            <a:r>
              <a:rPr lang="ru-RU" sz="16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Стойкость </a:t>
            </a:r>
            <a:r>
              <a:rPr lang="ru-RU" sz="1600" b="1" dirty="0" err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суперфинишных</a:t>
            </a:r>
            <a:r>
              <a:rPr lang="ru-RU" sz="16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брусков на 50% выше импортных аналогов</a:t>
            </a:r>
          </a:p>
          <a:p>
            <a:pPr marL="174625" indent="-174625" eaLnBrk="0" hangingPunct="0">
              <a:spcBef>
                <a:spcPct val="20000"/>
              </a:spcBef>
              <a:buFontTx/>
              <a:buChar char="•"/>
            </a:pPr>
            <a:r>
              <a:rPr lang="ru-RU" sz="16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Эффективное </a:t>
            </a:r>
            <a:r>
              <a:rPr lang="ru-RU" sz="1600" b="1" dirty="0" err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бесприжоговое</a:t>
            </a:r>
            <a:r>
              <a:rPr lang="ru-RU" sz="16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шлифование</a:t>
            </a: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0"/>
            <a:ext cx="1360487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Picture 4" descr="внииаш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938" y="260350"/>
            <a:ext cx="17811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3541" name="Text Box 5"/>
          <p:cNvSpPr txBox="1">
            <a:spLocks noChangeArrowheads="1"/>
          </p:cNvSpPr>
          <p:nvPr/>
        </p:nvSpPr>
        <p:spPr bwMode="auto">
          <a:xfrm>
            <a:off x="827088" y="3357563"/>
            <a:ext cx="813593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 sz="4400" b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СПАСИБО ЗА ВНИМАНИЕ !</a:t>
            </a: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34661" y="4149080"/>
            <a:ext cx="3074677" cy="2195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0"/>
            <a:ext cx="8229600" cy="1143000"/>
          </a:xfrm>
        </p:spPr>
        <p:txBody>
          <a:bodyPr/>
          <a:lstStyle/>
          <a:p>
            <a:pPr eaLnBrk="1" hangingPunct="1"/>
            <a:r>
              <a:rPr lang="ru-RU" sz="36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Смесительный участок производства </a:t>
            </a:r>
          </a:p>
        </p:txBody>
      </p:sp>
      <p:pic>
        <p:nvPicPr>
          <p:cNvPr id="37892" name="Picture 80" descr="внииаш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02600" y="0"/>
            <a:ext cx="1041400" cy="155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7" descr="DSC0467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0200" y="3394075"/>
            <a:ext cx="5003800" cy="3348038"/>
          </a:xfrm>
          <a:prstGeom prst="rect">
            <a:avLst/>
          </a:prstGeom>
          <a:noFill/>
        </p:spPr>
      </p:pic>
      <p:pic>
        <p:nvPicPr>
          <p:cNvPr id="37896" name="Picture 8" descr="DSC0467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1196752"/>
            <a:ext cx="5003800" cy="3348038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0"/>
            <a:ext cx="1360487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80" descr="внииаш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02600" y="0"/>
            <a:ext cx="1041400" cy="155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9" name="Picture 7" descr="DSC0468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3044825"/>
            <a:ext cx="4679950" cy="3638550"/>
          </a:xfrm>
          <a:prstGeom prst="rect">
            <a:avLst/>
          </a:prstGeom>
          <a:noFill/>
        </p:spPr>
      </p:pic>
      <p:pic>
        <p:nvPicPr>
          <p:cNvPr id="38920" name="Picture 8" descr="DSC0468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340768"/>
            <a:ext cx="5076825" cy="3397250"/>
          </a:xfrm>
          <a:prstGeom prst="rect">
            <a:avLst/>
          </a:prstGeom>
          <a:noFill/>
        </p:spPr>
      </p:pic>
      <p:sp>
        <p:nvSpPr>
          <p:cNvPr id="165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34888" y="476672"/>
            <a:ext cx="8229600" cy="1143000"/>
          </a:xfrm>
        </p:spPr>
        <p:txBody>
          <a:bodyPr/>
          <a:lstStyle/>
          <a:p>
            <a:pPr eaLnBrk="1" hangingPunct="1"/>
            <a:r>
              <a:rPr lang="ru-RU" sz="36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Технологические </a:t>
            </a:r>
            <a:br>
              <a:rPr lang="ru-RU" sz="36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36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испытания абразивного инструмента и процесса обработки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0"/>
            <a:ext cx="1360487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0"/>
            <a:ext cx="8229600" cy="1143000"/>
          </a:xfrm>
        </p:spPr>
        <p:txBody>
          <a:bodyPr/>
          <a:lstStyle/>
          <a:p>
            <a:pPr eaLnBrk="1" hangingPunct="1"/>
            <a:r>
              <a:rPr lang="ru-RU" sz="3600" b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Производство </a:t>
            </a:r>
            <a:br>
              <a:rPr lang="ru-RU" sz="3600" b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3600" b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абразивного инструмента</a:t>
            </a:r>
          </a:p>
        </p:txBody>
      </p:sp>
      <p:pic>
        <p:nvPicPr>
          <p:cNvPr id="39940" name="Picture 80" descr="внииаш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02600" y="0"/>
            <a:ext cx="1041400" cy="155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3" name="Picture 7" descr="DSC0794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175" y="3049588"/>
            <a:ext cx="5076825" cy="3808412"/>
          </a:xfrm>
          <a:prstGeom prst="rect">
            <a:avLst/>
          </a:prstGeom>
          <a:noFill/>
        </p:spPr>
      </p:pic>
      <p:pic>
        <p:nvPicPr>
          <p:cNvPr id="39944" name="Picture 8" descr="DSC0876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1124744"/>
            <a:ext cx="5232400" cy="3925887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0"/>
            <a:ext cx="1360487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0"/>
            <a:ext cx="8229600" cy="1143000"/>
          </a:xfrm>
        </p:spPr>
        <p:txBody>
          <a:bodyPr/>
          <a:lstStyle/>
          <a:p>
            <a:pPr eaLnBrk="1" hangingPunct="1"/>
            <a:r>
              <a:rPr lang="ru-RU" sz="3600" b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Производство </a:t>
            </a:r>
            <a:br>
              <a:rPr lang="ru-RU" sz="3600" b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3600" b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абразивного инструмента</a:t>
            </a:r>
          </a:p>
        </p:txBody>
      </p:sp>
      <p:pic>
        <p:nvPicPr>
          <p:cNvPr id="40964" name="Picture 80" descr="внииаш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02600" y="0"/>
            <a:ext cx="1041400" cy="155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7" name="Picture 7" descr="DSC0876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538" y="3057525"/>
            <a:ext cx="4716462" cy="3538538"/>
          </a:xfrm>
          <a:prstGeom prst="rect">
            <a:avLst/>
          </a:prstGeom>
          <a:noFill/>
        </p:spPr>
      </p:pic>
      <p:pic>
        <p:nvPicPr>
          <p:cNvPr id="40968" name="Picture 8" descr="DSC0877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052736"/>
            <a:ext cx="5003800" cy="3754438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0"/>
            <a:ext cx="1360487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0"/>
            <a:ext cx="8229600" cy="1143000"/>
          </a:xfrm>
        </p:spPr>
        <p:txBody>
          <a:bodyPr/>
          <a:lstStyle/>
          <a:p>
            <a:pPr eaLnBrk="1" hangingPunct="1"/>
            <a:r>
              <a:rPr lang="ru-RU" sz="3600" b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Производство </a:t>
            </a:r>
            <a:br>
              <a:rPr lang="ru-RU" sz="3600" b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3600" b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абразивного инструмента</a:t>
            </a:r>
          </a:p>
        </p:txBody>
      </p:sp>
      <p:pic>
        <p:nvPicPr>
          <p:cNvPr id="41988" name="Picture 80" descr="внииаш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02600" y="0"/>
            <a:ext cx="1041400" cy="155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1" name="Picture 7" descr="DSC0877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3850" y="2781300"/>
            <a:ext cx="5010150" cy="3759200"/>
          </a:xfrm>
          <a:prstGeom prst="rect">
            <a:avLst/>
          </a:prstGeom>
          <a:noFill/>
        </p:spPr>
      </p:pic>
      <p:pic>
        <p:nvPicPr>
          <p:cNvPr id="41992" name="Picture 8" descr="DSC0877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1124744"/>
            <a:ext cx="4643438" cy="3482975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0"/>
            <a:ext cx="1360487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0"/>
            <a:ext cx="8229600" cy="1143000"/>
          </a:xfrm>
        </p:spPr>
        <p:txBody>
          <a:bodyPr/>
          <a:lstStyle/>
          <a:p>
            <a:pPr eaLnBrk="1" hangingPunct="1"/>
            <a:r>
              <a:rPr lang="ru-RU" sz="3600" b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Прочностные испытания абразивного инструмента</a:t>
            </a:r>
          </a:p>
        </p:txBody>
      </p:sp>
      <p:pic>
        <p:nvPicPr>
          <p:cNvPr id="69636" name="Picture 80" descr="внииаш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02600" y="0"/>
            <a:ext cx="1041400" cy="155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8" name="Picture 6" descr="DSC0586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4300" y="3019425"/>
            <a:ext cx="5219700" cy="3494088"/>
          </a:xfrm>
          <a:prstGeom prst="rect">
            <a:avLst/>
          </a:prstGeom>
          <a:noFill/>
        </p:spPr>
      </p:pic>
      <p:pic>
        <p:nvPicPr>
          <p:cNvPr id="69637" name="Picture 5" descr="DSC0586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268760"/>
            <a:ext cx="4932363" cy="3302000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0"/>
            <a:ext cx="1360487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">
      <a:dk1>
        <a:srgbClr val="4C4C4C"/>
      </a:dk1>
      <a:lt1>
        <a:srgbClr val="FFFFFF"/>
      </a:lt1>
      <a:dk2>
        <a:srgbClr val="66CCFF"/>
      </a:dk2>
      <a:lt2>
        <a:srgbClr val="666666"/>
      </a:lt2>
      <a:accent1>
        <a:srgbClr val="66CCFF"/>
      </a:accent1>
      <a:accent2>
        <a:srgbClr val="00FF80"/>
      </a:accent2>
      <a:accent3>
        <a:srgbClr val="FFFFFF"/>
      </a:accent3>
      <a:accent4>
        <a:srgbClr val="404040"/>
      </a:accent4>
      <a:accent5>
        <a:srgbClr val="B8E2FF"/>
      </a:accent5>
      <a:accent6>
        <a:srgbClr val="00E773"/>
      </a:accent6>
      <a:hlink>
        <a:srgbClr val="666666"/>
      </a:hlink>
      <a:folHlink>
        <a:srgbClr val="FF008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3366FF"/>
        </a:hlink>
        <a:folHlink>
          <a:srgbClr val="66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E2F4FF"/>
        </a:accent5>
        <a:accent6>
          <a:srgbClr val="2D2D8A"/>
        </a:accent6>
        <a:hlink>
          <a:srgbClr val="000066"/>
        </a:hlink>
        <a:folHlink>
          <a:srgbClr val="3333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7543</TotalTime>
  <Words>329</Words>
  <Application>Microsoft Office PowerPoint</Application>
  <PresentationFormat>Экран (4:3)</PresentationFormat>
  <Paragraphs>82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Тема1</vt:lpstr>
      <vt:lpstr>Производственная база  научно-технологического центра «Волжский научно-исследовательский институт абразивов и шлифования»</vt:lpstr>
      <vt:lpstr>Механическая обработка инструмента</vt:lpstr>
      <vt:lpstr>Формование и  термообработка заготовок</vt:lpstr>
      <vt:lpstr>Смесительный участок производства </vt:lpstr>
      <vt:lpstr>Технологические  испытания абразивного инструмента и процесса обработки</vt:lpstr>
      <vt:lpstr>Производство  абразивного инструмента</vt:lpstr>
      <vt:lpstr>Производство  абразивного инструмента</vt:lpstr>
      <vt:lpstr>Производство  абразивного инструмента</vt:lpstr>
      <vt:lpstr>Прочностные испытания абразивного инструмента</vt:lpstr>
      <vt:lpstr>Прочностные испытания абразивного инструмента</vt:lpstr>
      <vt:lpstr>Оригинальные приборы  для исследования свойств абразивных материалов и инструментов</vt:lpstr>
      <vt:lpstr>Слайд 12</vt:lpstr>
      <vt:lpstr>Слайд 13</vt:lpstr>
      <vt:lpstr>Производство  абразивного инструмента</vt:lpstr>
      <vt:lpstr>Номенклатура  абразивного инструмента</vt:lpstr>
      <vt:lpstr>Номенклатура  абразивного инструмента</vt:lpstr>
      <vt:lpstr>Номенклатура  абразивного инструмента</vt:lpstr>
      <vt:lpstr>Номенклатура  абразивного инструмента</vt:lpstr>
      <vt:lpstr>Номенклатура  абразивного инструмента</vt:lpstr>
      <vt:lpstr>Номенклатура  абразивного инструмента</vt:lpstr>
      <vt:lpstr>Номенклатура  абразивного инструмента</vt:lpstr>
      <vt:lpstr>Номенклатура  абразивного инструмента</vt:lpstr>
      <vt:lpstr>Номенклатура  абразивного инструмента</vt:lpstr>
      <vt:lpstr>Номенклатура  абразивного инструмента</vt:lpstr>
      <vt:lpstr>Номенклатура  абразивного инструмента</vt:lpstr>
      <vt:lpstr>Номенклатура  абразивного инструмента</vt:lpstr>
      <vt:lpstr>Номенклатура  абразивного инструмента</vt:lpstr>
      <vt:lpstr>Номенклатура  абразивного инструмента</vt:lpstr>
      <vt:lpstr>Номенклатура  абразивного инструмента</vt:lpstr>
      <vt:lpstr>Номенклатура  абразивного инструмента</vt:lpstr>
      <vt:lpstr>Слайд 31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user</cp:lastModifiedBy>
  <cp:revision>851</cp:revision>
  <dcterms:created xsi:type="dcterms:W3CDTF">2010-05-23T14:28:12Z</dcterms:created>
  <dcterms:modified xsi:type="dcterms:W3CDTF">2016-11-10T11:03:10Z</dcterms:modified>
</cp:coreProperties>
</file>