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56" r:id="rId2"/>
    <p:sldId id="258" r:id="rId3"/>
    <p:sldId id="262" r:id="rId4"/>
    <p:sldId id="264" r:id="rId5"/>
    <p:sldId id="278" r:id="rId6"/>
    <p:sldId id="266" r:id="rId7"/>
    <p:sldId id="261" r:id="rId8"/>
    <p:sldId id="265" r:id="rId9"/>
    <p:sldId id="283" r:id="rId10"/>
    <p:sldId id="277" r:id="rId11"/>
    <p:sldId id="279" r:id="rId12"/>
    <p:sldId id="280" r:id="rId13"/>
    <p:sldId id="281" r:id="rId14"/>
    <p:sldId id="282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3" r:id="rId23"/>
    <p:sldId id="276" r:id="rId24"/>
  </p:sldIdLst>
  <p:sldSz cx="9144000" cy="6858000" type="screen4x3"/>
  <p:notesSz cx="7102475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A640E"/>
    <a:srgbClr val="4B6000"/>
    <a:srgbClr val="00787E"/>
    <a:srgbClr val="255A61"/>
    <a:srgbClr val="005B70"/>
    <a:srgbClr val="0000FF"/>
    <a:srgbClr val="99FF99"/>
    <a:srgbClr val="FFCC66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42" autoAdjust="0"/>
    <p:restoredTop sz="94652" autoAdjust="0"/>
  </p:normalViewPr>
  <p:slideViewPr>
    <p:cSldViewPr showGuides="1">
      <p:cViewPr>
        <p:scale>
          <a:sx n="75" d="100"/>
          <a:sy n="75" d="100"/>
        </p:scale>
        <p:origin x="-2268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FF04371-92B6-480C-8992-E149041FC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3779" y="9720674"/>
            <a:ext cx="3077007" cy="512303"/>
          </a:xfrm>
          <a:prstGeom prst="rect">
            <a:avLst/>
          </a:prstGeom>
          <a:noFill/>
        </p:spPr>
        <p:txBody>
          <a:bodyPr lIns="95517" tIns="47759" rIns="95517" bIns="47759"/>
          <a:lstStyle/>
          <a:p>
            <a:fld id="{28529644-27C0-4655-9503-40E917BF2C41}" type="slidenum">
              <a:rPr/>
              <a:pPr/>
              <a:t>12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026381" y="9726437"/>
            <a:ext cx="3076094" cy="50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2" tIns="49530" rIns="99052" bIns="49530" anchor="b"/>
          <a:lstStyle/>
          <a:p>
            <a:pPr algn="r" defTabSz="989992"/>
            <a:fld id="{0C7B8A1B-A169-42ED-96E3-CF5B68CF2C7A}" type="slidenum">
              <a:rPr lang="en-GB" sz="1300"/>
              <a:pPr algn="r" defTabSz="989992"/>
              <a:t>12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prstGeom prst="rect">
            <a:avLst/>
          </a:prstGeo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8" y="4861443"/>
            <a:ext cx="5208482" cy="4605576"/>
          </a:xfrm>
          <a:prstGeom prst="rect">
            <a:avLst/>
          </a:prstGeom>
          <a:noFill/>
          <a:ln/>
        </p:spPr>
        <p:txBody>
          <a:bodyPr lIns="99052" tIns="49530" rIns="99052" bIns="49530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F04371-92B6-480C-8992-E149041FC54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5" name="Picture 21" descr="padandpen"/>
          <p:cNvPicPr>
            <a:picLocks noChangeAspect="1" noChangeArrowheads="1"/>
          </p:cNvPicPr>
          <p:nvPr/>
        </p:nvPicPr>
        <p:blipFill>
          <a:blip r:embed="rId2" cstate="print"/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4C595-8415-49FF-AE7D-CB92DDF4CD7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6D985-73E1-41B5-8D47-6CC7417CB717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7F0E5-7FFC-41AE-A142-540769FFA56A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7A3F5-501B-402C-B90B-D1C162455240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7A3F5-501B-402C-B90B-D1C162455240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0C291-CE18-4272-AC47-59C3A267E97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23849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4229894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ОАО "ЕПК Волжский"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87343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9929-B7FE-4226-9508-0B55303B210F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2E7A5-65EC-4F28-9B1A-D8A565DC3711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418F-1CCD-441C-83E6-FC953C2B2616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8D28-96F8-4CC1-B047-2F8A3AA8CD0A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1A534-5E21-455E-B2BB-230DF7590919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9164-942C-4F84-8DDC-424CD665E59A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A4FFD-CEFC-470B-B018-EB5618577AF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520F-7A2C-4904-B3C5-424D5F031FB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17A3F5-501B-402C-B90B-D1C162455240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pic>
        <p:nvPicPr>
          <p:cNvPr id="2055" name="Picture 21" descr="justpad"/>
          <p:cNvPicPr>
            <a:picLocks noChangeAspect="1" noChangeArrowheads="1"/>
          </p:cNvPicPr>
          <p:nvPr/>
        </p:nvPicPr>
        <p:blipFill>
          <a:blip r:embed="rId17" cstate="print"/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jpeg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612068" y="2420888"/>
            <a:ext cx="7919864" cy="151288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Научно-технологический центр «Волжский научно-исследовательский институт абразивов и шлифования»</a:t>
            </a:r>
            <a:endParaRPr lang="es-ES" sz="40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176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4653136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48680"/>
            <a:ext cx="171419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5" name="Picture 4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94" y="1437730"/>
            <a:ext cx="7488237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6" name="Picture 46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931" y="1437730"/>
            <a:ext cx="76120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7" name="Picture 47" descr="3"/>
          <p:cNvPicPr>
            <a:picLocks noChangeAspect="1" noChangeArrowheads="1"/>
          </p:cNvPicPr>
          <p:nvPr/>
        </p:nvPicPr>
        <p:blipFill>
          <a:blip r:embed="rId4" cstate="print"/>
          <a:srcRect t="11908" r="-21" b="-378"/>
          <a:stretch>
            <a:fillRect/>
          </a:stretch>
        </p:blipFill>
        <p:spPr bwMode="auto">
          <a:xfrm>
            <a:off x="719931" y="1437730"/>
            <a:ext cx="759936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9" name="Picture 49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31" y="1509167"/>
            <a:ext cx="76088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0" name="Picture 50" descr="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369" y="1509167"/>
            <a:ext cx="7502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1" name="Picture 51" descr="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369" y="1437730"/>
            <a:ext cx="75025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2" name="Picture 52" descr="8"/>
          <p:cNvPicPr>
            <a:picLocks noChangeAspect="1" noChangeArrowheads="1"/>
          </p:cNvPicPr>
          <p:nvPr/>
        </p:nvPicPr>
        <p:blipFill>
          <a:blip r:embed="rId8" cstate="print"/>
          <a:srcRect l="11336" t="15935" r="-873" b="7182"/>
          <a:stretch>
            <a:fillRect/>
          </a:stretch>
        </p:blipFill>
        <p:spPr bwMode="auto">
          <a:xfrm>
            <a:off x="719931" y="1437730"/>
            <a:ext cx="7713663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3" name="Picture 53" descr="9"/>
          <p:cNvPicPr>
            <a:picLocks noChangeAspect="1" noChangeArrowheads="1"/>
          </p:cNvPicPr>
          <p:nvPr/>
        </p:nvPicPr>
        <p:blipFill>
          <a:blip r:embed="rId9" cstate="print"/>
          <a:srcRect t="2925" b="2684"/>
          <a:stretch>
            <a:fillRect/>
          </a:stretch>
        </p:blipFill>
        <p:spPr bwMode="auto">
          <a:xfrm>
            <a:off x="791369" y="1437730"/>
            <a:ext cx="75580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4" name="Picture 54" descr="10"/>
          <p:cNvPicPr>
            <a:picLocks noChangeAspect="1" noChangeArrowheads="1"/>
          </p:cNvPicPr>
          <p:nvPr/>
        </p:nvPicPr>
        <p:blipFill>
          <a:blip r:embed="rId10" cstate="print"/>
          <a:srcRect l="6294" t="7854" r="3651"/>
          <a:stretch>
            <a:fillRect/>
          </a:stretch>
        </p:blipFill>
        <p:spPr bwMode="auto">
          <a:xfrm>
            <a:off x="770731" y="1509167"/>
            <a:ext cx="7510463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5" name="Picture 55" descr="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1369" y="1459955"/>
            <a:ext cx="7489825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6" name="Picture 56" descr="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1369" y="1556792"/>
            <a:ext cx="7561262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внииаш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Инспекция работ </a:t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развитию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НТЦ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ВНИИАШ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056784" cy="152233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потребителей абразивного инструмента, решаемые НТЦ ВНИИАШ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7270" y="1909944"/>
            <a:ext cx="7629817" cy="3390719"/>
          </a:xfrm>
        </p:spPr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-390071" y="1772816"/>
            <a:ext cx="9924141" cy="5517826"/>
            <a:chOff x="4682759" y="327188"/>
            <a:chExt cx="3262095" cy="615777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10000" contrast="1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2783" t="50303" r="4744" b="25503"/>
            <a:stretch/>
          </p:blipFill>
          <p:spPr>
            <a:xfrm>
              <a:off x="4712294" y="4643636"/>
              <a:ext cx="3232559" cy="18413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10000" contrast="1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204" t="13047" r="4323" b="62759"/>
            <a:stretch/>
          </p:blipFill>
          <p:spPr>
            <a:xfrm>
              <a:off x="4712294" y="3297889"/>
              <a:ext cx="3232559" cy="18413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10000" contrast="1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267" t="50092" r="55260" b="25714"/>
            <a:stretch/>
          </p:blipFill>
          <p:spPr>
            <a:xfrm>
              <a:off x="4712295" y="1947831"/>
              <a:ext cx="3232559" cy="18413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10000" contrast="1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88" t="12836" r="54839" b="62970"/>
            <a:stretch/>
          </p:blipFill>
          <p:spPr>
            <a:xfrm>
              <a:off x="4682759" y="327188"/>
              <a:ext cx="3232559" cy="20604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</p:pic>
        <p:sp>
          <p:nvSpPr>
            <p:cNvPr id="9" name="Прямоугольник 8"/>
            <p:cNvSpPr/>
            <p:nvPr/>
          </p:nvSpPr>
          <p:spPr>
            <a:xfrm>
              <a:off x="5369059" y="421804"/>
              <a:ext cx="2179423" cy="130519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Снижение затрат на производство с одновременным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повышением качества готовых деталей машин и минимизации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процессов изнашивания за счет использования новейших </a:t>
              </a:r>
            </a:p>
            <a:p>
              <a:pPr algn="ctr"/>
              <a:r>
                <a:rPr lang="ru-RU" sz="1400" b="1" dirty="0" err="1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трибологических</a:t>
              </a:r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принципов и эффектов в технологии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абразивной обработки рабочих поверхностей.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438045" y="2101484"/>
              <a:ext cx="2089830" cy="10647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Научно-обоснованные рекомендации по способам и условиям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наладки, выбору оптимальных характеристик абразивных инструментов и режимов шлифования для достижения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требуемой точности и качества деталей машин.</a:t>
              </a:r>
              <a:endParaRPr lang="ru-RU" sz="1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467353" y="3618840"/>
              <a:ext cx="2089830" cy="82433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Оказание технической помощи по внедрению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новых видов технологического оборудования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для абразивной обработки деталей машин.</a:t>
              </a:r>
              <a:endParaRPr lang="ru-RU" sz="1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570643" y="4746956"/>
              <a:ext cx="1997634" cy="106476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extrusionClr>
                <a:schemeClr val="accent1">
                  <a:lumMod val="75000"/>
                </a:schemeClr>
              </a:extrusion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Составление технических требований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на производство новых абразивных материалов и инструментов. Формирование портфеля заказов для предприятий, </a:t>
              </a:r>
            </a:p>
            <a:p>
              <a:pPr algn="ctr"/>
              <a:r>
                <a:rPr lang="ru-RU" sz="1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производящих абразивный инструмент и материалы.</a:t>
              </a:r>
              <a:endParaRPr lang="ru-RU" sz="1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" descr="© INSCALE GmbH, 26.05.2010&#10;http://www.presentationload.com/"/>
          <p:cNvSpPr>
            <a:spLocks/>
          </p:cNvSpPr>
          <p:nvPr/>
        </p:nvSpPr>
        <p:spPr bwMode="gray">
          <a:xfrm flipH="1" flipV="1">
            <a:off x="3215666" y="2780928"/>
            <a:ext cx="2623828" cy="1289861"/>
          </a:xfrm>
          <a:custGeom>
            <a:avLst/>
            <a:gdLst/>
            <a:ahLst/>
            <a:cxnLst>
              <a:cxn ang="0">
                <a:pos x="1435" y="3048"/>
              </a:cxn>
              <a:cxn ang="0">
                <a:pos x="4085" y="74"/>
              </a:cxn>
              <a:cxn ang="0">
                <a:pos x="595" y="2823"/>
              </a:cxn>
              <a:cxn ang="0">
                <a:pos x="3540" y="7923"/>
              </a:cxn>
              <a:cxn ang="0">
                <a:pos x="8432" y="5562"/>
              </a:cxn>
              <a:cxn ang="0">
                <a:pos x="8858" y="5676"/>
              </a:cxn>
              <a:cxn ang="0">
                <a:pos x="8653" y="4911"/>
              </a:cxn>
              <a:cxn ang="0">
                <a:pos x="8431" y="4082"/>
              </a:cxn>
              <a:cxn ang="0">
                <a:pos x="7808" y="4704"/>
              </a:cxn>
              <a:cxn ang="0">
                <a:pos x="7264" y="5249"/>
              </a:cxn>
              <a:cxn ang="0">
                <a:pos x="7580" y="5334"/>
              </a:cxn>
              <a:cxn ang="0">
                <a:pos x="3765" y="7083"/>
              </a:cxn>
              <a:cxn ang="0">
                <a:pos x="1435" y="3048"/>
              </a:cxn>
            </a:cxnLst>
            <a:rect l="0" t="0" r="r" b="b"/>
            <a:pathLst>
              <a:path w="8858" h="8463">
                <a:moveTo>
                  <a:pt x="1435" y="3048"/>
                </a:moveTo>
                <a:cubicBezTo>
                  <a:pt x="2068" y="590"/>
                  <a:pt x="4085" y="74"/>
                  <a:pt x="4085" y="74"/>
                </a:cubicBezTo>
                <a:cubicBezTo>
                  <a:pt x="4085" y="74"/>
                  <a:pt x="1352" y="0"/>
                  <a:pt x="595" y="2823"/>
                </a:cubicBezTo>
                <a:cubicBezTo>
                  <a:pt x="0" y="5044"/>
                  <a:pt x="1319" y="7328"/>
                  <a:pt x="3540" y="7923"/>
                </a:cubicBezTo>
                <a:cubicBezTo>
                  <a:pt x="5555" y="8463"/>
                  <a:pt x="7628" y="7421"/>
                  <a:pt x="8432" y="5562"/>
                </a:cubicBezTo>
                <a:cubicBezTo>
                  <a:pt x="8858" y="5676"/>
                  <a:pt x="8858" y="5676"/>
                  <a:pt x="8858" y="5676"/>
                </a:cubicBezTo>
                <a:cubicBezTo>
                  <a:pt x="8653" y="4911"/>
                  <a:pt x="8653" y="4911"/>
                  <a:pt x="8653" y="4911"/>
                </a:cubicBezTo>
                <a:cubicBezTo>
                  <a:pt x="8431" y="4082"/>
                  <a:pt x="8431" y="4082"/>
                  <a:pt x="8431" y="4082"/>
                </a:cubicBezTo>
                <a:cubicBezTo>
                  <a:pt x="7808" y="4704"/>
                  <a:pt x="7808" y="4704"/>
                  <a:pt x="7808" y="4704"/>
                </a:cubicBezTo>
                <a:cubicBezTo>
                  <a:pt x="7264" y="5249"/>
                  <a:pt x="7264" y="5249"/>
                  <a:pt x="7264" y="5249"/>
                </a:cubicBezTo>
                <a:cubicBezTo>
                  <a:pt x="7580" y="5334"/>
                  <a:pt x="7580" y="5334"/>
                  <a:pt x="7580" y="5334"/>
                </a:cubicBezTo>
                <a:cubicBezTo>
                  <a:pt x="6906" y="6731"/>
                  <a:pt x="5317" y="7499"/>
                  <a:pt x="3765" y="7083"/>
                </a:cubicBezTo>
                <a:cubicBezTo>
                  <a:pt x="2007" y="6612"/>
                  <a:pt x="964" y="4807"/>
                  <a:pt x="1435" y="3048"/>
                </a:cubicBezTo>
              </a:path>
            </a:pathLst>
          </a:custGeom>
          <a:solidFill>
            <a:srgbClr val="006600"/>
          </a:solidFill>
          <a:ln w="9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spcAft>
                <a:spcPts val="800"/>
              </a:spcAft>
            </a:pPr>
            <a:endParaRPr lang="en-US" noProof="1"/>
          </a:p>
        </p:txBody>
      </p:sp>
      <p:grpSp>
        <p:nvGrpSpPr>
          <p:cNvPr id="2" name="Группа 32"/>
          <p:cNvGrpSpPr/>
          <p:nvPr/>
        </p:nvGrpSpPr>
        <p:grpSpPr>
          <a:xfrm>
            <a:off x="539552" y="836712"/>
            <a:ext cx="8712968" cy="5883559"/>
            <a:chOff x="-300007" y="833736"/>
            <a:chExt cx="10669624" cy="5464995"/>
          </a:xfrm>
        </p:grpSpPr>
        <p:grpSp>
          <p:nvGrpSpPr>
            <p:cNvPr id="3" name="Gruppieren 57"/>
            <p:cNvGrpSpPr/>
            <p:nvPr/>
          </p:nvGrpSpPr>
          <p:grpSpPr bwMode="gray">
            <a:xfrm>
              <a:off x="1639924" y="2840294"/>
              <a:ext cx="6084332" cy="2822256"/>
              <a:chOff x="1849575" y="3012654"/>
              <a:chExt cx="5762168" cy="2672819"/>
            </a:xfrm>
          </p:grpSpPr>
          <p:sp>
            <p:nvSpPr>
              <p:cNvPr id="59" name="_effect" descr="© INSCALE GmbH, 26.05.2010&#10;http://www.presentationload.com/"/>
              <p:cNvSpPr/>
              <p:nvPr/>
            </p:nvSpPr>
            <p:spPr bwMode="gray">
              <a:xfrm>
                <a:off x="5319183" y="4469560"/>
                <a:ext cx="1540973" cy="121591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9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_effect" descr="© INSCALE GmbH, 26.05.2010&#10;http://www.presentationload.com/"/>
              <p:cNvSpPr/>
              <p:nvPr/>
            </p:nvSpPr>
            <p:spPr bwMode="gray">
              <a:xfrm>
                <a:off x="6510753" y="3075998"/>
                <a:ext cx="1100990" cy="703718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9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_effect" descr="© INSCALE GmbH, 26.05.2010&#10;http://www.presentationload.com/"/>
              <p:cNvSpPr/>
              <p:nvPr/>
            </p:nvSpPr>
            <p:spPr bwMode="gray">
              <a:xfrm>
                <a:off x="2434144" y="4342872"/>
                <a:ext cx="1512679" cy="121591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9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_effect" descr="© INSCALE GmbH, 26.05.2010&#10;http://www.presentationload.com/"/>
              <p:cNvSpPr/>
              <p:nvPr/>
            </p:nvSpPr>
            <p:spPr bwMode="gray">
              <a:xfrm>
                <a:off x="1849575" y="3012654"/>
                <a:ext cx="1042669" cy="703718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9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1" name="Rechteck 20"/>
            <p:cNvSpPr/>
            <p:nvPr/>
          </p:nvSpPr>
          <p:spPr bwMode="gray">
            <a:xfrm>
              <a:off x="3875395" y="2974064"/>
              <a:ext cx="1820750" cy="714702"/>
            </a:xfrm>
            <a:prstGeom prst="rect">
              <a:avLst/>
            </a:prstGeom>
            <a:scene3d>
              <a:camera prst="perspectiveRelaxedModerately" fov="3000000">
                <a:rot lat="17990631" lon="0" rev="0"/>
              </a:camera>
              <a:lightRig rig="balanced" dir="t">
                <a:rot lat="0" lon="0" rev="600000"/>
              </a:lightRig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rgbClr val="0000FF"/>
                  </a:solidFill>
                </a:rPr>
                <a:t>Решение</a:t>
              </a:r>
            </a:p>
            <a:p>
              <a:pPr algn="ctr"/>
              <a:r>
                <a:rPr lang="ru-RU" sz="2200" b="1" dirty="0" smtClean="0">
                  <a:solidFill>
                    <a:srgbClr val="0000FF"/>
                  </a:solidFill>
                </a:rPr>
                <a:t> задач</a:t>
              </a:r>
              <a:endParaRPr lang="de-DE" sz="2200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 bwMode="gray">
            <a:xfrm>
              <a:off x="167626" y="4913736"/>
              <a:ext cx="2612382" cy="1384995"/>
            </a:xfrm>
            <a:prstGeom prst="rect">
              <a:avLst/>
            </a:prstGeom>
            <a:scene3d>
              <a:camera prst="perspectiveRelaxedModerately" fov="3000000">
                <a:rot lat="18185295" lon="1697998" rev="20143113"/>
              </a:camera>
              <a:lightRig rig="balanced" dir="t">
                <a:rot lat="0" lon="0" rev="600000"/>
              </a:lightRig>
            </a:scene3d>
            <a:sp3d/>
          </p:spPr>
          <p:txBody>
            <a:bodyPr wrap="none">
              <a:spAutoFit/>
            </a:bodyPr>
            <a:lstStyle/>
            <a:p>
              <a:pPr algn="r"/>
              <a:r>
                <a:rPr lang="ru-RU" sz="2800" dirty="0" smtClean="0">
                  <a:solidFill>
                    <a:srgbClr val="000000"/>
                  </a:solidFill>
                </a:rPr>
                <a:t>Потребитель </a:t>
              </a:r>
            </a:p>
            <a:p>
              <a:pPr algn="r"/>
              <a:r>
                <a:rPr lang="ru-RU" sz="2800" dirty="0" smtClean="0">
                  <a:solidFill>
                    <a:srgbClr val="000000"/>
                  </a:solidFill>
                </a:rPr>
                <a:t>абразивного </a:t>
              </a:r>
            </a:p>
            <a:p>
              <a:pPr algn="r"/>
              <a:r>
                <a:rPr lang="ru-RU" sz="2800" dirty="0" smtClean="0">
                  <a:solidFill>
                    <a:srgbClr val="000000"/>
                  </a:solidFill>
                </a:rPr>
                <a:t>инструмента</a:t>
              </a:r>
              <a:endParaRPr lang="de-DE" sz="2800" dirty="0">
                <a:solidFill>
                  <a:srgbClr val="000000"/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 bwMode="gray">
            <a:xfrm>
              <a:off x="6572079" y="4913736"/>
              <a:ext cx="2986843" cy="1384995"/>
            </a:xfrm>
            <a:prstGeom prst="rect">
              <a:avLst/>
            </a:prstGeom>
            <a:scene3d>
              <a:camera prst="perspectiveRelaxedModerately" fov="3000000">
                <a:rot lat="18079641" lon="20429345" rev="1010370"/>
              </a:camera>
              <a:lightRig rig="balanced" dir="t">
                <a:rot lat="0" lon="0" rev="600000"/>
              </a:lightRig>
            </a:scene3d>
            <a:sp3d/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solidFill>
                    <a:srgbClr val="000000"/>
                  </a:solidFill>
                </a:rPr>
                <a:t>Производитель</a:t>
              </a:r>
            </a:p>
            <a:p>
              <a:r>
                <a:rPr lang="ru-RU" sz="2800" dirty="0" smtClean="0">
                  <a:solidFill>
                    <a:srgbClr val="000000"/>
                  </a:solidFill>
                </a:rPr>
                <a:t>абразивного </a:t>
              </a:r>
            </a:p>
            <a:p>
              <a:r>
                <a:rPr lang="ru-RU" sz="2800" dirty="0" smtClean="0">
                  <a:solidFill>
                    <a:srgbClr val="000000"/>
                  </a:solidFill>
                </a:rPr>
                <a:t>инструмента</a:t>
              </a:r>
              <a:endParaRPr lang="de-DE" sz="28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hteck 25"/>
            <p:cNvSpPr/>
            <p:nvPr/>
          </p:nvSpPr>
          <p:spPr bwMode="gray">
            <a:xfrm>
              <a:off x="7429546" y="3445000"/>
              <a:ext cx="2940071" cy="815787"/>
            </a:xfrm>
            <a:prstGeom prst="rect">
              <a:avLst/>
            </a:prstGeom>
            <a:scene3d>
              <a:camera prst="perspectiveRelaxedModerately" fov="3000000">
                <a:rot lat="18185284" lon="19901992" rev="1456879"/>
              </a:camera>
              <a:lightRig rig="balanced" dir="t">
                <a:rot lat="0" lon="0" rev="600000"/>
              </a:lightRig>
            </a:scene3d>
            <a:sp3d/>
          </p:spPr>
          <p:txBody>
            <a:bodyPr wrap="none">
              <a:spAutoFit/>
            </a:bodyPr>
            <a:lstStyle/>
            <a:p>
              <a:r>
                <a:rPr lang="ru-RU" sz="2400" dirty="0" smtClean="0">
                  <a:solidFill>
                    <a:srgbClr val="646464"/>
                  </a:solidFill>
                </a:rPr>
                <a:t>Возможности</a:t>
              </a:r>
            </a:p>
            <a:p>
              <a:r>
                <a:rPr lang="ru-RU" sz="2400" dirty="0" smtClean="0">
                  <a:solidFill>
                    <a:srgbClr val="646464"/>
                  </a:solidFill>
                </a:rPr>
                <a:t>производителя</a:t>
              </a:r>
              <a:endParaRPr lang="de-DE" sz="2400" dirty="0">
                <a:solidFill>
                  <a:srgbClr val="646464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 bwMode="gray">
            <a:xfrm>
              <a:off x="3579856" y="833736"/>
              <a:ext cx="2234558" cy="1515169"/>
            </a:xfrm>
            <a:prstGeom prst="rect">
              <a:avLst/>
            </a:prstGeom>
            <a:scene3d>
              <a:camera prst="perspectiveRelaxedModerately" fov="3000000">
                <a:rot lat="17990631" lon="0" rev="0"/>
              </a:camera>
              <a:lightRig rig="balanced" dir="t">
                <a:rot lat="0" lon="0" rev="600000"/>
              </a:lightRig>
            </a:scene3d>
            <a:sp3d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Центр </a:t>
              </a:r>
            </a:p>
            <a:p>
              <a:pPr algn="ctr"/>
              <a:r>
                <a:rPr lang="ru-RU" sz="2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коммуникаци</a:t>
              </a:r>
              <a:endPara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НТЦ ВНИИАШ</a:t>
              </a:r>
              <a:endPara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freeform" descr="© INSCALE GmbH, 26.05.2010&#10;http://www.presentationload.com/"/>
            <p:cNvSpPr>
              <a:spLocks/>
            </p:cNvSpPr>
            <p:nvPr/>
          </p:nvSpPr>
          <p:spPr bwMode="gray">
            <a:xfrm flipV="1">
              <a:off x="3361549" y="2644206"/>
              <a:ext cx="3213056" cy="1199366"/>
            </a:xfrm>
            <a:custGeom>
              <a:avLst/>
              <a:gdLst/>
              <a:ahLst/>
              <a:cxnLst>
                <a:cxn ang="0">
                  <a:pos x="1435" y="3048"/>
                </a:cxn>
                <a:cxn ang="0">
                  <a:pos x="4085" y="74"/>
                </a:cxn>
                <a:cxn ang="0">
                  <a:pos x="595" y="2823"/>
                </a:cxn>
                <a:cxn ang="0">
                  <a:pos x="3540" y="7923"/>
                </a:cxn>
                <a:cxn ang="0">
                  <a:pos x="8432" y="5562"/>
                </a:cxn>
                <a:cxn ang="0">
                  <a:pos x="8858" y="5676"/>
                </a:cxn>
                <a:cxn ang="0">
                  <a:pos x="8653" y="4911"/>
                </a:cxn>
                <a:cxn ang="0">
                  <a:pos x="8431" y="4082"/>
                </a:cxn>
                <a:cxn ang="0">
                  <a:pos x="7808" y="4704"/>
                </a:cxn>
                <a:cxn ang="0">
                  <a:pos x="7264" y="5249"/>
                </a:cxn>
                <a:cxn ang="0">
                  <a:pos x="7580" y="5334"/>
                </a:cxn>
                <a:cxn ang="0">
                  <a:pos x="3765" y="7083"/>
                </a:cxn>
                <a:cxn ang="0">
                  <a:pos x="1435" y="3048"/>
                </a:cxn>
              </a:cxnLst>
              <a:rect l="0" t="0" r="r" b="b"/>
              <a:pathLst>
                <a:path w="8858" h="8463">
                  <a:moveTo>
                    <a:pt x="1435" y="3048"/>
                  </a:moveTo>
                  <a:cubicBezTo>
                    <a:pt x="2068" y="590"/>
                    <a:pt x="4085" y="74"/>
                    <a:pt x="4085" y="74"/>
                  </a:cubicBezTo>
                  <a:cubicBezTo>
                    <a:pt x="4085" y="74"/>
                    <a:pt x="1352" y="0"/>
                    <a:pt x="595" y="2823"/>
                  </a:cubicBezTo>
                  <a:cubicBezTo>
                    <a:pt x="0" y="5044"/>
                    <a:pt x="1319" y="7328"/>
                    <a:pt x="3540" y="7923"/>
                  </a:cubicBezTo>
                  <a:cubicBezTo>
                    <a:pt x="5555" y="8463"/>
                    <a:pt x="7628" y="7421"/>
                    <a:pt x="8432" y="5562"/>
                  </a:cubicBezTo>
                  <a:cubicBezTo>
                    <a:pt x="8858" y="5676"/>
                    <a:pt x="8858" y="5676"/>
                    <a:pt x="8858" y="5676"/>
                  </a:cubicBezTo>
                  <a:cubicBezTo>
                    <a:pt x="8653" y="4911"/>
                    <a:pt x="8653" y="4911"/>
                    <a:pt x="8653" y="4911"/>
                  </a:cubicBezTo>
                  <a:cubicBezTo>
                    <a:pt x="8431" y="4082"/>
                    <a:pt x="8431" y="4082"/>
                    <a:pt x="8431" y="4082"/>
                  </a:cubicBezTo>
                  <a:cubicBezTo>
                    <a:pt x="7808" y="4704"/>
                    <a:pt x="7808" y="4704"/>
                    <a:pt x="7808" y="4704"/>
                  </a:cubicBezTo>
                  <a:cubicBezTo>
                    <a:pt x="7264" y="5249"/>
                    <a:pt x="7264" y="5249"/>
                    <a:pt x="7264" y="5249"/>
                  </a:cubicBezTo>
                  <a:cubicBezTo>
                    <a:pt x="7580" y="5334"/>
                    <a:pt x="7580" y="5334"/>
                    <a:pt x="7580" y="5334"/>
                  </a:cubicBezTo>
                  <a:cubicBezTo>
                    <a:pt x="6906" y="6731"/>
                    <a:pt x="5317" y="7499"/>
                    <a:pt x="3765" y="7083"/>
                  </a:cubicBezTo>
                  <a:cubicBezTo>
                    <a:pt x="2007" y="6612"/>
                    <a:pt x="964" y="4807"/>
                    <a:pt x="1435" y="3048"/>
                  </a:cubicBezTo>
                </a:path>
              </a:pathLst>
            </a:custGeom>
            <a:solidFill>
              <a:srgbClr val="007673"/>
            </a:solidFill>
            <a:ln w="9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</a:pPr>
              <a:endParaRPr lang="en-US" noProof="1"/>
            </a:p>
          </p:txBody>
        </p:sp>
        <p:sp>
          <p:nvSpPr>
            <p:cNvPr id="25" name="Rechteck 24"/>
            <p:cNvSpPr/>
            <p:nvPr/>
          </p:nvSpPr>
          <p:spPr bwMode="gray">
            <a:xfrm>
              <a:off x="-300007" y="3362911"/>
              <a:ext cx="2286604" cy="815787"/>
            </a:xfrm>
            <a:prstGeom prst="rect">
              <a:avLst/>
            </a:prstGeom>
            <a:scene3d>
              <a:camera prst="perspectiveRelaxedModerately" fov="3000000">
                <a:rot lat="18324308" lon="2170898" rev="19751932"/>
              </a:camera>
              <a:lightRig rig="balanced" dir="t">
                <a:rot lat="0" lon="0" rev="600000"/>
              </a:lightRig>
            </a:scene3d>
            <a:sp3d/>
          </p:spPr>
          <p:txBody>
            <a:bodyPr wrap="none">
              <a:spAutoFit/>
            </a:bodyPr>
            <a:lstStyle/>
            <a:p>
              <a:pPr algn="r"/>
              <a:r>
                <a:rPr lang="ru-RU" sz="2400" dirty="0" smtClean="0">
                  <a:solidFill>
                    <a:srgbClr val="646464"/>
                  </a:solidFill>
                </a:rPr>
                <a:t>Требования </a:t>
              </a:r>
            </a:p>
            <a:p>
              <a:pPr algn="r"/>
              <a:r>
                <a:rPr lang="ru-RU" sz="2400" dirty="0" smtClean="0">
                  <a:solidFill>
                    <a:srgbClr val="646464"/>
                  </a:solidFill>
                </a:rPr>
                <a:t>потребителя</a:t>
              </a:r>
              <a:endParaRPr lang="de-DE" sz="2400" dirty="0">
                <a:solidFill>
                  <a:srgbClr val="646464"/>
                </a:solidFill>
              </a:endParaRPr>
            </a:p>
          </p:txBody>
        </p:sp>
      </p:grpSp>
      <p:grpSp>
        <p:nvGrpSpPr>
          <p:cNvPr id="4" name="Gruppieren 44"/>
          <p:cNvGrpSpPr/>
          <p:nvPr/>
        </p:nvGrpSpPr>
        <p:grpSpPr bwMode="gray">
          <a:xfrm>
            <a:off x="1724025" y="65161"/>
            <a:ext cx="5695950" cy="5151907"/>
            <a:chOff x="2147624" y="1108746"/>
            <a:chExt cx="5195496" cy="4699254"/>
          </a:xfrm>
          <a:effectLst>
            <a:outerShdw blurRad="330200" dist="38100" dir="5400000" algn="t" rotWithShape="0">
              <a:prstClr val="black">
                <a:alpha val="75000"/>
              </a:prstClr>
            </a:outerShdw>
          </a:effectLst>
          <a:scene3d>
            <a:camera prst="perspectiveRelaxed" fov="4800000">
              <a:rot lat="17673601" lon="0" rev="0"/>
            </a:camera>
            <a:lightRig rig="threePt" dir="t">
              <a:rot lat="0" lon="0" rev="15600000"/>
            </a:lightRig>
          </a:scene3d>
        </p:grpSpPr>
        <p:sp>
          <p:nvSpPr>
            <p:cNvPr id="46" name="Freeform" descr="© INSCALE GmbH, 26.05.2010&#10;http://www.presentationload.com/"/>
            <p:cNvSpPr/>
            <p:nvPr/>
          </p:nvSpPr>
          <p:spPr bwMode="gray">
            <a:xfrm>
              <a:off x="4338506" y="1108746"/>
              <a:ext cx="813732" cy="813732"/>
            </a:xfrm>
            <a:prstGeom prst="rect">
              <a:avLst/>
            </a:prstGeom>
            <a:gradFill>
              <a:gsLst>
                <a:gs pos="100000">
                  <a:srgbClr val="FFFFFF"/>
                </a:gs>
                <a:gs pos="0">
                  <a:srgbClr val="C0C0C0"/>
                </a:gs>
              </a:gsLst>
              <a:lin ang="27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819150">
              <a:bevelT w="25400" h="25400"/>
              <a:bevelB w="254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noProof="1" smtClean="0">
                <a:latin typeface="Arial" charset="0"/>
              </a:endParaRPr>
            </a:p>
          </p:txBody>
        </p:sp>
        <p:sp>
          <p:nvSpPr>
            <p:cNvPr id="47" name="Freeform" descr="© INSCALE GmbH, 26.05.2010&#10;http://www.presentationload.com/"/>
            <p:cNvSpPr/>
            <p:nvPr/>
          </p:nvSpPr>
          <p:spPr bwMode="gray">
            <a:xfrm rot="4320000">
              <a:off x="6529388" y="2742190"/>
              <a:ext cx="813732" cy="813732"/>
            </a:xfrm>
            <a:prstGeom prst="rect">
              <a:avLst/>
            </a:prstGeom>
            <a:gradFill>
              <a:gsLst>
                <a:gs pos="100000">
                  <a:srgbClr val="FFFFFF"/>
                </a:gs>
                <a:gs pos="0">
                  <a:srgbClr val="C0C0C0"/>
                </a:gs>
              </a:gsLst>
              <a:lin ang="27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819150">
              <a:bevelT w="25400" h="25400"/>
              <a:bevelB w="254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noProof="1" smtClean="0">
                <a:latin typeface="Arial" charset="0"/>
              </a:endParaRPr>
            </a:p>
          </p:txBody>
        </p:sp>
        <p:sp>
          <p:nvSpPr>
            <p:cNvPr id="49" name="Freeform" descr="© INSCALE GmbH, 26.05.2010&#10;http://www.presentationload.com/"/>
            <p:cNvSpPr/>
            <p:nvPr/>
          </p:nvSpPr>
          <p:spPr bwMode="gray">
            <a:xfrm rot="17280000">
              <a:off x="2147624" y="2437390"/>
              <a:ext cx="813732" cy="813732"/>
            </a:xfrm>
            <a:prstGeom prst="rect">
              <a:avLst/>
            </a:prstGeom>
            <a:gradFill>
              <a:gsLst>
                <a:gs pos="100000">
                  <a:srgbClr val="FFFFFF"/>
                </a:gs>
                <a:gs pos="0">
                  <a:srgbClr val="C0C0C0"/>
                </a:gs>
              </a:gsLst>
              <a:lin ang="27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819150">
              <a:bevelT w="25400" h="25400"/>
              <a:bevelB w="254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noProof="1" smtClean="0">
                <a:latin typeface="Arial" charset="0"/>
              </a:endParaRPr>
            </a:p>
          </p:txBody>
        </p:sp>
        <p:sp>
          <p:nvSpPr>
            <p:cNvPr id="45" name="Freeform" descr="© INSCALE GmbH, 26.05.2010&#10;http://www.presentationload.com/"/>
            <p:cNvSpPr/>
            <p:nvPr/>
          </p:nvSpPr>
          <p:spPr bwMode="gray">
            <a:xfrm rot="12960000" flipH="1" flipV="1">
              <a:off x="3331155" y="4858064"/>
              <a:ext cx="813732" cy="813732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96000">
                  <a:srgbClr val="C0C0C0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819150">
              <a:bevelT w="25400" h="25400"/>
              <a:bevelB w="254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noProof="1" smtClean="0">
                <a:latin typeface="Arial" charset="0"/>
              </a:endParaRPr>
            </a:p>
          </p:txBody>
        </p:sp>
        <p:sp>
          <p:nvSpPr>
            <p:cNvPr id="48" name="_color1" descr="© INSCALE GmbH, 26.05.2010&#10;http://www.presentationload.com/"/>
            <p:cNvSpPr/>
            <p:nvPr/>
          </p:nvSpPr>
          <p:spPr bwMode="gray">
            <a:xfrm rot="8640000" flipH="1" flipV="1">
              <a:off x="5290633" y="4994268"/>
              <a:ext cx="813732" cy="813732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96000">
                  <a:srgbClr val="C0C0C0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819150">
              <a:bevelT w="25400" h="25400"/>
              <a:bevelB w="254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noProof="1">
                <a:latin typeface="Arial" charset="0"/>
              </a:endParaRPr>
            </a:p>
          </p:txBody>
        </p:sp>
      </p:grpSp>
      <p:sp>
        <p:nvSpPr>
          <p:cNvPr id="29" name="Овал 28"/>
          <p:cNvSpPr/>
          <p:nvPr/>
        </p:nvSpPr>
        <p:spPr bwMode="auto">
          <a:xfrm>
            <a:off x="4499992" y="2780928"/>
            <a:ext cx="288032" cy="285752"/>
          </a:xfrm>
          <a:prstGeom prst="ellipse">
            <a:avLst/>
          </a:prstGeom>
          <a:gradFill flip="none" rotWithShape="0">
            <a:gsLst>
              <a:gs pos="0">
                <a:srgbClr val="F84A4A">
                  <a:alpha val="0"/>
                </a:srgbClr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280000" sx="126000" sy="126000" algn="tr" rotWithShape="0">
              <a:prstClr val="black">
                <a:alpha val="40000"/>
              </a:prstClr>
            </a:outerShdw>
          </a:effectLst>
        </p:spPr>
        <p:txBody>
          <a:bodyPr vert="horz" wrap="none" lIns="46800" tIns="64800" rIns="46800" bIns="64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286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>
                <a:tab pos="4286250" algn="l"/>
              </a:tabLst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285720" y="692696"/>
            <a:ext cx="8858280" cy="73025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Синхронизация процесса</a:t>
            </a:r>
            <a:b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«Потребитель-Производитель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Ольга\Рабочий стол\подшипн\0_f8f08_25fe8a78_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44824"/>
            <a:ext cx="1153428" cy="809625"/>
          </a:xfrm>
          <a:prstGeom prst="rect">
            <a:avLst/>
          </a:prstGeom>
          <a:noFill/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 descr="внииаш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44488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61" t="20189" r="15526" b="10626"/>
          <a:stretch/>
        </p:blipFill>
        <p:spPr>
          <a:xfrm>
            <a:off x="2448272" y="1310152"/>
            <a:ext cx="5322626" cy="5359208"/>
          </a:xfrm>
          <a:prstGeom prst="rect">
            <a:avLst/>
          </a:prstGeom>
          <a:effectLst>
            <a:outerShdw blurRad="304800" dir="4320000" sx="104000" sy="104000" algn="br" rotWithShape="0">
              <a:prstClr val="black">
                <a:alpha val="52000"/>
              </a:prst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540568" y="4838544"/>
            <a:ext cx="5076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255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ОБЕСПЕЧЕНИЕ непрерывности (исключение</a:t>
            </a:r>
          </a:p>
          <a:p>
            <a:pPr lvl="0"/>
            <a:r>
              <a:rPr lang="ru-RU" sz="1200" dirty="0" smtClean="0">
                <a:solidFill>
                  <a:srgbClr val="255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разовости) процесса мониторинга </a:t>
            </a:r>
          </a:p>
          <a:p>
            <a:pPr lvl="0"/>
            <a:r>
              <a:rPr lang="ru-RU" sz="1200" dirty="0" smtClean="0">
                <a:solidFill>
                  <a:srgbClr val="255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улучшения технологии производства,</a:t>
            </a:r>
          </a:p>
          <a:p>
            <a:pPr lvl="0"/>
            <a:r>
              <a:rPr lang="ru-RU" sz="1200" dirty="0" smtClean="0">
                <a:solidFill>
                  <a:srgbClr val="255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как у производителя абразивного </a:t>
            </a:r>
          </a:p>
          <a:p>
            <a:pPr lvl="0"/>
            <a:r>
              <a:rPr lang="ru-RU" sz="1200" dirty="0" smtClean="0">
                <a:solidFill>
                  <a:srgbClr val="255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инструмента, так и у потребителя</a:t>
            </a:r>
            <a:endParaRPr lang="ru-RU" sz="1200" dirty="0">
              <a:solidFill>
                <a:srgbClr val="255A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296144" y="2750312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7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ОПТИМИЗАЦИЯ производств  </a:t>
            </a:r>
          </a:p>
          <a:p>
            <a:pPr lvl="0"/>
            <a:r>
              <a:rPr lang="ru-RU" sz="1200" dirty="0" smtClean="0">
                <a:solidFill>
                  <a:srgbClr val="007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машиностроения путем </a:t>
            </a:r>
          </a:p>
          <a:p>
            <a:pPr lvl="0"/>
            <a:r>
              <a:rPr lang="ru-RU" sz="1200" dirty="0" smtClean="0">
                <a:solidFill>
                  <a:srgbClr val="007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оптимального выбора </a:t>
            </a:r>
          </a:p>
          <a:p>
            <a:pPr lvl="0"/>
            <a:r>
              <a:rPr lang="ru-RU" sz="1200" dirty="0" smtClean="0">
                <a:solidFill>
                  <a:srgbClr val="007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технологических и      </a:t>
            </a:r>
          </a:p>
          <a:p>
            <a:pPr lvl="0"/>
            <a:r>
              <a:rPr lang="ru-RU" sz="1200" dirty="0" smtClean="0">
                <a:solidFill>
                  <a:srgbClr val="0078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экономических аспектов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92089" y="1449921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B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Научно-техническое РУКОВОДСТВО  </a:t>
            </a:r>
          </a:p>
          <a:p>
            <a:r>
              <a:rPr lang="ru-RU" sz="1200" dirty="0" smtClean="0">
                <a:solidFill>
                  <a:srgbClr val="4B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бесперебойным функционированием </a:t>
            </a:r>
          </a:p>
          <a:p>
            <a:r>
              <a:rPr lang="ru-RU" sz="1200" dirty="0" smtClean="0">
                <a:solidFill>
                  <a:srgbClr val="4B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машиностроительного сектора экономики России</a:t>
            </a:r>
          </a:p>
          <a:p>
            <a:r>
              <a:rPr lang="ru-RU" sz="1200" dirty="0" smtClean="0">
                <a:solidFill>
                  <a:srgbClr val="4B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            в условиях </a:t>
            </a:r>
            <a:r>
              <a:rPr lang="ru-RU" sz="1200" dirty="0" err="1" smtClean="0">
                <a:solidFill>
                  <a:srgbClr val="4B6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импортозамещения</a:t>
            </a:r>
            <a:endParaRPr lang="ru-RU" sz="1200" dirty="0">
              <a:solidFill>
                <a:srgbClr val="4B6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184576" y="1598184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0" indent="-358775">
              <a:tabLst>
                <a:tab pos="92075" algn="l"/>
              </a:tabLst>
            </a:pPr>
            <a:r>
              <a:rPr lang="ru-RU" sz="1200" dirty="0" smtClean="0">
                <a:solidFill>
                  <a:srgbClr val="BA6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Технологическая и техническая  </a:t>
            </a:r>
          </a:p>
          <a:p>
            <a:pPr marL="358775" lvl="0" indent="-358775">
              <a:tabLst>
                <a:tab pos="92075" algn="l"/>
              </a:tabLst>
            </a:pPr>
            <a:r>
              <a:rPr lang="ru-RU" sz="1200" dirty="0" smtClean="0">
                <a:solidFill>
                  <a:srgbClr val="BA6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ПОДДЕРЖКА при решении</a:t>
            </a:r>
          </a:p>
          <a:p>
            <a:pPr marL="358775" lvl="0" indent="-358775">
              <a:tabLst>
                <a:tab pos="92075" algn="l"/>
              </a:tabLst>
            </a:pPr>
            <a:r>
              <a:rPr lang="ru-RU" sz="1200" dirty="0" smtClean="0">
                <a:solidFill>
                  <a:srgbClr val="BA6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производственных задач,</a:t>
            </a:r>
          </a:p>
          <a:p>
            <a:pPr marL="358775" lvl="0" indent="-358775">
              <a:tabLst>
                <a:tab pos="92075" algn="l"/>
              </a:tabLst>
            </a:pPr>
            <a:r>
              <a:rPr lang="ru-RU" sz="1200" dirty="0" smtClean="0">
                <a:solidFill>
                  <a:srgbClr val="BA64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возникающих у потребителей и   производителей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048672" y="3397615"/>
            <a:ext cx="3441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D50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РАЗРАБОТКА рецептур, </a:t>
            </a:r>
          </a:p>
          <a:p>
            <a:pPr lvl="0"/>
            <a:r>
              <a:rPr lang="ru-RU" sz="1200" dirty="0" smtClean="0">
                <a:solidFill>
                  <a:srgbClr val="D50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технологий, инструкций и </a:t>
            </a:r>
          </a:p>
          <a:p>
            <a:pPr lvl="0"/>
            <a:r>
              <a:rPr lang="ru-RU" sz="1200" dirty="0" smtClean="0">
                <a:solidFill>
                  <a:srgbClr val="D50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рекомендаций, позволяющих </a:t>
            </a:r>
          </a:p>
          <a:p>
            <a:pPr lvl="0"/>
            <a:r>
              <a:rPr lang="ru-RU" sz="1200" dirty="0" smtClean="0">
                <a:solidFill>
                  <a:srgbClr val="D50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решить насущные технические </a:t>
            </a:r>
          </a:p>
          <a:p>
            <a:pPr lvl="0"/>
            <a:r>
              <a:rPr lang="ru-RU" sz="1200" dirty="0" smtClean="0">
                <a:solidFill>
                  <a:srgbClr val="D507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сложности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598218" y="5054568"/>
            <a:ext cx="5086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5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ОБУЧЕНИЕ персонала и проведение </a:t>
            </a:r>
          </a:p>
          <a:p>
            <a:r>
              <a:rPr lang="ru-RU" sz="1200" dirty="0" smtClean="0">
                <a:solidFill>
                  <a:srgbClr val="005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семинаров с целью непрерывного </a:t>
            </a:r>
          </a:p>
          <a:p>
            <a:r>
              <a:rPr lang="ru-RU" sz="1200" dirty="0" smtClean="0">
                <a:solidFill>
                  <a:srgbClr val="005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улучшения результатов работы </a:t>
            </a:r>
          </a:p>
          <a:p>
            <a:r>
              <a:rPr lang="ru-RU" sz="1200" dirty="0" smtClean="0">
                <a:solidFill>
                  <a:srgbClr val="005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на предприятиях производителях</a:t>
            </a:r>
          </a:p>
          <a:p>
            <a:r>
              <a:rPr lang="ru-RU" sz="1200" dirty="0" smtClean="0">
                <a:solidFill>
                  <a:srgbClr val="005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и потребителях</a:t>
            </a:r>
            <a:endParaRPr lang="ru-RU" sz="1200" dirty="0">
              <a:solidFill>
                <a:srgbClr val="005B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3707904" y="3121182"/>
            <a:ext cx="2714644" cy="1023929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Центр </a:t>
            </a:r>
            <a:endParaRPr lang="ru-RU" sz="16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коммуникации</a:t>
            </a:r>
            <a:endParaRPr lang="ru-RU" sz="16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Потребителя </a:t>
            </a: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Производителя</a:t>
            </a:r>
            <a:endParaRPr lang="ru-RU" sz="16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НТЦ ВНИИАШ</a:t>
            </a:r>
            <a:endParaRPr lang="ru-RU" sz="16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85720" y="692696"/>
            <a:ext cx="8858280" cy="73025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Синхронизация процесса</a:t>
            </a:r>
            <a:b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«Потребитель-Производитель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 descr="внииаш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40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6632592" cy="7302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Составляющие машиностроительного комплекса для экономического суверенитета России</a:t>
            </a:r>
            <a:b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:\Documents and Settings\pmarkasian\Desktop\Шаблоны\Шаблоны\Иконки\заготовки\3d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0">
            <a:off x="1074267" y="3295239"/>
            <a:ext cx="8509904" cy="354978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Documents and Settings\pmarkasian\Desktop\Шаблоны\Шаблоны\Иконки\заготовки\1d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0">
            <a:off x="490839" y="1584355"/>
            <a:ext cx="7065541" cy="233362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pmarkasian\Desktop\Шаблоны\Шаблоны\Иконки\заготовки\2d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0">
            <a:off x="1872467" y="2235437"/>
            <a:ext cx="6795279" cy="299248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 rot="240000">
            <a:off x="2443317" y="1862082"/>
            <a:ext cx="537896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ru-RU" sz="1300" dirty="0" smtClean="0">
                <a:solidFill>
                  <a:srgbClr val="990000"/>
                </a:solidFill>
              </a:rPr>
              <a:t>Повышение качества, эксплуатационных характеристик и конкурентоспособности </a:t>
            </a:r>
            <a:r>
              <a:rPr lang="ru-RU" sz="1300" dirty="0" smtClean="0">
                <a:solidFill>
                  <a:srgbClr val="990000"/>
                </a:solidFill>
              </a:rPr>
              <a:t>деталей </a:t>
            </a:r>
            <a:r>
              <a:rPr lang="ru-RU" sz="1300" dirty="0" smtClean="0">
                <a:solidFill>
                  <a:srgbClr val="990000"/>
                </a:solidFill>
              </a:rPr>
              <a:t>различных технологических и транспортных машин, приборов, автоматического оборудования и т.п. - одна из важнейших задач для достижения экономический суверенитета России. </a:t>
            </a:r>
            <a:endParaRPr lang="ru-RU" sz="1300" i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 rot="-120000">
            <a:off x="3874495" y="2706629"/>
            <a:ext cx="522961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ru-RU" sz="1200" dirty="0" smtClean="0">
                <a:solidFill>
                  <a:srgbClr val="990000"/>
                </a:solidFill>
              </a:rPr>
              <a:t>Создание и совершенствование научно обоснованных и экономически целесообразных технологических процессов абразивной обработки рабочих поверхностей деталей </a:t>
            </a:r>
            <a:r>
              <a:rPr lang="ru-RU" sz="1200" dirty="0" smtClean="0">
                <a:solidFill>
                  <a:srgbClr val="990000"/>
                </a:solidFill>
              </a:rPr>
              <a:t>машин, обеспечивающих </a:t>
            </a:r>
            <a:r>
              <a:rPr lang="ru-RU" sz="1200" dirty="0" smtClean="0">
                <a:solidFill>
                  <a:srgbClr val="990000"/>
                </a:solidFill>
              </a:rPr>
              <a:t>достижение их эксплуатационных характеристик на уровне лучших мировых образцов и разработка соответствующего отечественного высокопроизводительного абразивного инструмента нового поколения. </a:t>
            </a:r>
            <a:endParaRPr lang="ru-RU" sz="1200" dirty="0">
              <a:solidFill>
                <a:srgbClr val="99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21219660">
            <a:off x="4046252" y="4098334"/>
            <a:ext cx="53576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990000"/>
                </a:solidFill>
              </a:rPr>
              <a:t>Развитие НТЦ «Волжский научно-исследовательский </a:t>
            </a:r>
            <a:r>
              <a:rPr lang="ru-RU" sz="1200" dirty="0" smtClean="0">
                <a:solidFill>
                  <a:srgbClr val="990000"/>
                </a:solidFill>
              </a:rPr>
              <a:t>институт абразивов и шлифовании», для обеспечения развития абразивной отрасли РФ, организации выпуска перспективных инструментов, замену импортного инструмента на отечественный в машиностроительном комплексе РФ.</a:t>
            </a:r>
            <a:endParaRPr lang="ru-RU" sz="1200" i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 descr="внииаш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/>
          <p:cNvSpPr>
            <a:spLocks noChangeArrowheads="1"/>
          </p:cNvSpPr>
          <p:nvPr/>
        </p:nvSpPr>
        <p:spPr bwMode="gray">
          <a:xfrm>
            <a:off x="778817" y="806450"/>
            <a:ext cx="7848600" cy="6051550"/>
          </a:xfrm>
          <a:prstGeom prst="rightArrow">
            <a:avLst>
              <a:gd name="adj1" fmla="val 69463"/>
              <a:gd name="adj2" fmla="val 29434"/>
            </a:avLst>
          </a:prstGeom>
          <a:gradFill rotWithShape="1">
            <a:gsLst>
              <a:gs pos="0">
                <a:srgbClr val="FFFFFF"/>
              </a:gs>
              <a:gs pos="100000">
                <a:srgbClr val="00808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Контрагенты </a:t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878829" y="1512888"/>
            <a:ext cx="5903913" cy="7207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Головной государственный заказчик проектов технологического перевооружения, </a:t>
            </a:r>
          </a:p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НИОКР и аналитических исследований –Министерство промышленности </a:t>
            </a:r>
          </a:p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и торговли РФ </a:t>
            </a:r>
            <a:endParaRPr lang="en-US" sz="1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blackWhite">
          <a:xfrm>
            <a:off x="894704" y="2306638"/>
            <a:ext cx="5903913" cy="576262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6667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Прочие государственные заказчики проектов технологического перевооружения:</a:t>
            </a:r>
          </a:p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 Роскосмос, Росатом, Минобороны, государственные корпорации</a:t>
            </a:r>
          </a:p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 и естественные монополии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blackWhite">
          <a:xfrm>
            <a:off x="894704" y="2968625"/>
            <a:ext cx="5903913" cy="6477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66667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Государственные заказчики НИОКР и аналитических исследований: Минобрнауки, </a:t>
            </a:r>
          </a:p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Роскосмос, Росатом, государственные корпорации</a:t>
            </a:r>
          </a:p>
          <a:p>
            <a:pPr algn="ctr" eaLnBrk="0" hangingPunct="0">
              <a:lnSpc>
                <a:spcPts val="1200"/>
              </a:lnSpc>
              <a:defRPr/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 и естественные монополии </a:t>
            </a:r>
            <a:endParaRPr lang="en-US" sz="1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9879" name="AutoShape 7"/>
          <p:cNvSpPr>
            <a:spLocks noChangeArrowheads="1"/>
          </p:cNvSpPr>
          <p:nvPr/>
        </p:nvSpPr>
        <p:spPr bwMode="auto">
          <a:xfrm>
            <a:off x="6660232" y="2996952"/>
            <a:ext cx="1938338" cy="12954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НТЦ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</a:t>
            </a: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НИИАШ</a:t>
            </a:r>
            <a:endParaRPr 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22" name="AutoShape 6"/>
          <p:cNvSpPr>
            <a:spLocks noChangeArrowheads="1"/>
          </p:cNvSpPr>
          <p:nvPr/>
        </p:nvSpPr>
        <p:spPr bwMode="blackWhite">
          <a:xfrm>
            <a:off x="880417" y="3675063"/>
            <a:ext cx="5903912" cy="6477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FFFF99"/>
              </a:gs>
              <a:gs pos="50000">
                <a:srgbClr val="FFCC99"/>
              </a:gs>
              <a:gs pos="100000">
                <a:srgbClr val="FFFF99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Коммерческие заказчики проектов технологического перевооружения,</a:t>
            </a:r>
          </a:p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НИОКР и аналитических исследований: крупные машиностроительные </a:t>
            </a:r>
          </a:p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объединения, отдельные предприятия </a:t>
            </a:r>
            <a:endParaRPr lang="en-US" sz="1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323" name="AutoShape 6"/>
          <p:cNvSpPr>
            <a:spLocks noChangeArrowheads="1"/>
          </p:cNvSpPr>
          <p:nvPr/>
        </p:nvSpPr>
        <p:spPr bwMode="blackWhite">
          <a:xfrm>
            <a:off x="894704" y="4351338"/>
            <a:ext cx="5889625" cy="6477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6FFCC"/>
              </a:gs>
              <a:gs pos="50000">
                <a:srgbClr val="99FF99"/>
              </a:gs>
              <a:gs pos="100000">
                <a:srgbClr val="66FFCC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Системные интеграторы проектов технологического перевооружения:</a:t>
            </a:r>
          </a:p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 системные интеграторы, преимущественно применяющие отечественное </a:t>
            </a:r>
          </a:p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оборудование (ОАО «Станкопром»), коммерческие системные интеграторы </a:t>
            </a:r>
            <a:endParaRPr lang="en-US" sz="1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324" name="AutoShape 6"/>
          <p:cNvSpPr>
            <a:spLocks noChangeArrowheads="1"/>
          </p:cNvSpPr>
          <p:nvPr/>
        </p:nvSpPr>
        <p:spPr bwMode="blackWhite">
          <a:xfrm>
            <a:off x="864542" y="5849938"/>
            <a:ext cx="5919787" cy="35877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99CCFF"/>
              </a:gs>
              <a:gs pos="50000">
                <a:srgbClr val="CCFFFF"/>
              </a:gs>
              <a:gs pos="100000">
                <a:srgbClr val="99CCFF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ts val="1200"/>
              </a:lnSpc>
            </a:pPr>
            <a:r>
              <a:rPr lang="ru-RU" sz="1200">
                <a:solidFill>
                  <a:schemeClr val="accent4">
                    <a:lumMod val="50000"/>
                  </a:schemeClr>
                </a:solidFill>
              </a:rPr>
              <a:t>Технические вузы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3325" name="Group 18"/>
          <p:cNvGrpSpPr>
            <a:grpSpLocks/>
          </p:cNvGrpSpPr>
          <p:nvPr/>
        </p:nvGrpSpPr>
        <p:grpSpPr bwMode="auto">
          <a:xfrm>
            <a:off x="878829" y="5072063"/>
            <a:ext cx="5905500" cy="719137"/>
            <a:chOff x="158" y="3249"/>
            <a:chExt cx="3765" cy="498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blackWhite">
            <a:xfrm>
              <a:off x="158" y="3249"/>
              <a:ext cx="3765" cy="498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rgbClr val="009900">
                    <a:alpha val="31000"/>
                  </a:srgbClr>
                </a:gs>
                <a:gs pos="50000">
                  <a:srgbClr val="99CC00"/>
                </a:gs>
                <a:gs pos="100000">
                  <a:srgbClr val="009900">
                    <a:alpha val="31000"/>
                  </a:srgbClr>
                </a:gs>
              </a:gsLst>
              <a:lin ang="27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ts val="1200"/>
                </a:lnSpc>
                <a:defRPr/>
              </a:pP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295" y="3249"/>
              <a:ext cx="3628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200">
                  <a:solidFill>
                    <a:schemeClr val="accent4">
                      <a:lumMod val="50000"/>
                    </a:schemeClr>
                  </a:solidFill>
                </a:rPr>
                <a:t>Разработчики и производители средств машиностроительного производства: предприятия станкоинструментальной промышленности, КБ </a:t>
              </a:r>
            </a:p>
            <a:p>
              <a:pPr algn="ctr">
                <a:lnSpc>
                  <a:spcPts val="1200"/>
                </a:lnSpc>
              </a:pPr>
              <a:r>
                <a:rPr lang="ru-RU" sz="1200">
                  <a:solidFill>
                    <a:schemeClr val="accent4">
                      <a:lumMod val="50000"/>
                    </a:schemeClr>
                  </a:solidFill>
                </a:rPr>
                <a:t>Машиностроительных предприятий, НИИ, коммерческие научно-производ-</a:t>
              </a:r>
            </a:p>
            <a:p>
              <a:pPr algn="ctr">
                <a:lnSpc>
                  <a:spcPts val="1200"/>
                </a:lnSpc>
              </a:pPr>
              <a:r>
                <a:rPr lang="ru-RU" sz="1200">
                  <a:solidFill>
                    <a:schemeClr val="accent4">
                      <a:lumMod val="50000"/>
                    </a:schemeClr>
                  </a:solidFill>
                </a:rPr>
                <a:t>ственные фирмы, институты РАН</a:t>
              </a:r>
            </a:p>
          </p:txBody>
        </p:sp>
      </p:grp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199" y="557808"/>
            <a:ext cx="8229601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НТЦ ВНИИАШ </a:t>
            </a: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 smtClean="0"/>
          </a:p>
        </p:txBody>
      </p:sp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610815" y="1756618"/>
            <a:ext cx="7921625" cy="8651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головным государственным заказчиком проектов </a:t>
            </a:r>
          </a:p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технологического перевооружения, НИОКР и аналитических</a:t>
            </a:r>
          </a:p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исследований –Министерство промышленности и торговли РФ </a:t>
            </a:r>
            <a:endParaRPr lang="en-US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4341" name="Picture 4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2" name="Group 68"/>
          <p:cNvGrpSpPr>
            <a:grpSpLocks/>
          </p:cNvGrpSpPr>
          <p:nvPr/>
        </p:nvGrpSpPr>
        <p:grpSpPr bwMode="auto">
          <a:xfrm>
            <a:off x="1907803" y="2693243"/>
            <a:ext cx="5903912" cy="4048125"/>
            <a:chOff x="975" y="1389"/>
            <a:chExt cx="3719" cy="2550"/>
          </a:xfrm>
        </p:grpSpPr>
        <p:grpSp>
          <p:nvGrpSpPr>
            <p:cNvPr id="14343" name="Group 3"/>
            <p:cNvGrpSpPr>
              <a:grpSpLocks/>
            </p:cNvGrpSpPr>
            <p:nvPr/>
          </p:nvGrpSpPr>
          <p:grpSpPr bwMode="auto">
            <a:xfrm>
              <a:off x="975" y="1389"/>
              <a:ext cx="1367" cy="2539"/>
              <a:chOff x="720" y="1299"/>
              <a:chExt cx="1367" cy="2539"/>
            </a:xfrm>
          </p:grpSpPr>
          <p:sp>
            <p:nvSpPr>
              <p:cNvPr id="14358" name="AutoShape 4"/>
              <p:cNvSpPr>
                <a:spLocks noChangeArrowheads="1"/>
              </p:cNvSpPr>
              <p:nvPr/>
            </p:nvSpPr>
            <p:spPr bwMode="gray">
              <a:xfrm>
                <a:off x="720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9" name="AutoShape 5"/>
              <p:cNvSpPr>
                <a:spLocks noChangeArrowheads="1"/>
              </p:cNvSpPr>
              <p:nvPr/>
            </p:nvSpPr>
            <p:spPr bwMode="gray">
              <a:xfrm>
                <a:off x="741" y="1495"/>
                <a:ext cx="1322" cy="1766"/>
              </a:xfrm>
              <a:prstGeom prst="roundRect">
                <a:avLst>
                  <a:gd name="adj" fmla="val 16667"/>
                </a:avLst>
              </a:prstGeom>
              <a:solidFill>
                <a:srgbClr val="3CA1E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60" name="AutoShape 6"/>
              <p:cNvSpPr>
                <a:spLocks noChangeArrowheads="1"/>
              </p:cNvSpPr>
              <p:nvPr/>
            </p:nvSpPr>
            <p:spPr bwMode="gray">
              <a:xfrm>
                <a:off x="752" y="2795"/>
                <a:ext cx="1304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61" name="AutoShape 7"/>
              <p:cNvSpPr>
                <a:spLocks noChangeArrowheads="1"/>
              </p:cNvSpPr>
              <p:nvPr/>
            </p:nvSpPr>
            <p:spPr bwMode="gray">
              <a:xfrm>
                <a:off x="752" y="1509"/>
                <a:ext cx="1304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62" name="AutoShape 8"/>
              <p:cNvSpPr>
                <a:spLocks noChangeArrowheads="1"/>
              </p:cNvSpPr>
              <p:nvPr/>
            </p:nvSpPr>
            <p:spPr bwMode="gray">
              <a:xfrm>
                <a:off x="724" y="3290"/>
                <a:ext cx="1363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729EB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63" name="AutoShape 9"/>
              <p:cNvSpPr>
                <a:spLocks noChangeArrowheads="1"/>
              </p:cNvSpPr>
              <p:nvPr/>
            </p:nvSpPr>
            <p:spPr bwMode="gray">
              <a:xfrm>
                <a:off x="752" y="3305"/>
                <a:ext cx="1304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DAFD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4364" name="Group 10"/>
              <p:cNvGrpSpPr>
                <a:grpSpLocks/>
              </p:cNvGrpSpPr>
              <p:nvPr/>
            </p:nvGrpSpPr>
            <p:grpSpPr bwMode="auto">
              <a:xfrm>
                <a:off x="1190" y="1299"/>
                <a:ext cx="404" cy="392"/>
                <a:chOff x="1291" y="587"/>
                <a:chExt cx="666" cy="647"/>
              </a:xfrm>
            </p:grpSpPr>
            <p:sp>
              <p:nvSpPr>
                <p:cNvPr id="14367" name="Oval 11"/>
                <p:cNvSpPr>
                  <a:spLocks noChangeArrowheads="1"/>
                </p:cNvSpPr>
                <p:nvPr/>
              </p:nvSpPr>
              <p:spPr bwMode="gray">
                <a:xfrm>
                  <a:off x="1291" y="646"/>
                  <a:ext cx="666" cy="540"/>
                </a:xfrm>
                <a:prstGeom prst="ellipse">
                  <a:avLst/>
                </a:prstGeom>
                <a:solidFill>
                  <a:srgbClr val="333333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368" name="Oval 12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369" name="Oval 13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370" name="Oval 14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371" name="Oval 15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4365" name="Text Box 16"/>
              <p:cNvSpPr txBox="1">
                <a:spLocks noChangeArrowheads="1"/>
              </p:cNvSpPr>
              <p:nvPr/>
            </p:nvSpPr>
            <p:spPr bwMode="gray">
              <a:xfrm>
                <a:off x="1276" y="1354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50000"/>
                      </a:schemeClr>
                    </a:solidFill>
                  </a:rPr>
                  <a:t>1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66" name="Text Box 17"/>
              <p:cNvSpPr txBox="1">
                <a:spLocks noChangeArrowheads="1"/>
              </p:cNvSpPr>
              <p:nvPr/>
            </p:nvSpPr>
            <p:spPr bwMode="gray">
              <a:xfrm>
                <a:off x="768" y="1776"/>
                <a:ext cx="1296" cy="14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Получить статус головного экспертного органа Минпромторга и Минобрнауки по формированию и реализации согласованной политики в области развития абразивной промышленности 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4344" name="Group 67"/>
            <p:cNvGrpSpPr>
              <a:grpSpLocks/>
            </p:cNvGrpSpPr>
            <p:nvPr/>
          </p:nvGrpSpPr>
          <p:grpSpPr bwMode="auto">
            <a:xfrm>
              <a:off x="2426" y="1429"/>
              <a:ext cx="2268" cy="2510"/>
              <a:chOff x="2426" y="1373"/>
              <a:chExt cx="2268" cy="2510"/>
            </a:xfrm>
          </p:grpSpPr>
          <p:sp>
            <p:nvSpPr>
              <p:cNvPr id="14345" name="AutoShape 19"/>
              <p:cNvSpPr>
                <a:spLocks noChangeArrowheads="1"/>
              </p:cNvSpPr>
              <p:nvPr/>
            </p:nvSpPr>
            <p:spPr bwMode="gray">
              <a:xfrm>
                <a:off x="2426" y="1535"/>
                <a:ext cx="2265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4B034"/>
                  </a:gs>
                  <a:gs pos="100000">
                    <a:srgbClr val="3F8B4A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46" name="AutoShape 20"/>
              <p:cNvSpPr>
                <a:spLocks noChangeArrowheads="1"/>
              </p:cNvSpPr>
              <p:nvPr/>
            </p:nvSpPr>
            <p:spPr bwMode="gray">
              <a:xfrm>
                <a:off x="2461" y="1540"/>
                <a:ext cx="2196" cy="1766"/>
              </a:xfrm>
              <a:prstGeom prst="roundRect">
                <a:avLst>
                  <a:gd name="adj" fmla="val 16667"/>
                </a:avLst>
              </a:prstGeom>
              <a:solidFill>
                <a:srgbClr val="73E77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47" name="AutoShape 21"/>
              <p:cNvSpPr>
                <a:spLocks noChangeArrowheads="1"/>
              </p:cNvSpPr>
              <p:nvPr/>
            </p:nvSpPr>
            <p:spPr bwMode="gray">
              <a:xfrm>
                <a:off x="2479" y="2840"/>
                <a:ext cx="2167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3E77E"/>
                  </a:gs>
                  <a:gs pos="100000">
                    <a:srgbClr val="B3F2B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48" name="AutoShape 22"/>
              <p:cNvSpPr>
                <a:spLocks noChangeArrowheads="1"/>
              </p:cNvSpPr>
              <p:nvPr/>
            </p:nvSpPr>
            <p:spPr bwMode="gray">
              <a:xfrm>
                <a:off x="2472" y="1570"/>
                <a:ext cx="2167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0F7D4"/>
                  </a:gs>
                  <a:gs pos="100000">
                    <a:srgbClr val="73E77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49" name="Text Box 29"/>
              <p:cNvSpPr txBox="1">
                <a:spLocks noChangeArrowheads="1"/>
              </p:cNvSpPr>
              <p:nvPr/>
            </p:nvSpPr>
            <p:spPr bwMode="gray">
              <a:xfrm>
                <a:off x="2506" y="1821"/>
                <a:ext cx="2153" cy="14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Концентрация технической и экономической экспертизы предложений и результатов по всем проектам технологического перевооружения машиностроительных предприятий  абразивной отрасли и НИОКР по созданию абразивных инструментов и металлов, а также оборудования по их производству 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0" name="AutoShape 30"/>
              <p:cNvSpPr>
                <a:spLocks noChangeArrowheads="1"/>
              </p:cNvSpPr>
              <p:nvPr/>
            </p:nvSpPr>
            <p:spPr bwMode="gray">
              <a:xfrm>
                <a:off x="2429" y="3335"/>
                <a:ext cx="2265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58A4AE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1" name="AutoShape 31"/>
              <p:cNvSpPr>
                <a:spLocks noChangeArrowheads="1"/>
              </p:cNvSpPr>
              <p:nvPr/>
            </p:nvSpPr>
            <p:spPr bwMode="gray">
              <a:xfrm>
                <a:off x="2476" y="3350"/>
                <a:ext cx="2166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2B2BB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2" name="Oval 23"/>
              <p:cNvSpPr>
                <a:spLocks noChangeArrowheads="1"/>
              </p:cNvSpPr>
              <p:nvPr/>
            </p:nvSpPr>
            <p:spPr bwMode="gray">
              <a:xfrm>
                <a:off x="3345" y="1409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3" name="Oval 24"/>
              <p:cNvSpPr>
                <a:spLocks noChangeArrowheads="1"/>
              </p:cNvSpPr>
              <p:nvPr/>
            </p:nvSpPr>
            <p:spPr bwMode="gray">
              <a:xfrm>
                <a:off x="3348" y="1373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4" name="Oval 25"/>
              <p:cNvSpPr>
                <a:spLocks noChangeArrowheads="1"/>
              </p:cNvSpPr>
              <p:nvPr/>
            </p:nvSpPr>
            <p:spPr bwMode="gray">
              <a:xfrm>
                <a:off x="3353" y="1375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5" name="Oval 26"/>
              <p:cNvSpPr>
                <a:spLocks noChangeArrowheads="1"/>
              </p:cNvSpPr>
              <p:nvPr/>
            </p:nvSpPr>
            <p:spPr bwMode="gray">
              <a:xfrm>
                <a:off x="3357" y="1379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6" name="Oval 27"/>
              <p:cNvSpPr>
                <a:spLocks noChangeArrowheads="1"/>
              </p:cNvSpPr>
              <p:nvPr/>
            </p:nvSpPr>
            <p:spPr bwMode="gray">
              <a:xfrm>
                <a:off x="3379" y="1389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57" name="Text Box 28"/>
              <p:cNvSpPr txBox="1">
                <a:spLocks noChangeArrowheads="1"/>
              </p:cNvSpPr>
              <p:nvPr/>
            </p:nvSpPr>
            <p:spPr bwMode="gray">
              <a:xfrm>
                <a:off x="3431" y="1428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50000"/>
                      </a:schemeClr>
                    </a:solidFill>
                  </a:rPr>
                  <a:t>2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AutoShape 5"/>
          <p:cNvSpPr>
            <a:spLocks noChangeArrowheads="1"/>
          </p:cNvSpPr>
          <p:nvPr/>
        </p:nvSpPr>
        <p:spPr bwMode="blackWhite">
          <a:xfrm>
            <a:off x="179388" y="1727845"/>
            <a:ext cx="8353425" cy="792162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6667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прочими государственными заказчиками проектов </a:t>
            </a:r>
          </a:p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технологического перевооружения: Роскосмос, Росатом, Минобороны,</a:t>
            </a:r>
          </a:p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государственные корпорации и естественные монополии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364" name="Picture 49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5" name="Group 72"/>
          <p:cNvGrpSpPr>
            <a:grpSpLocks/>
          </p:cNvGrpSpPr>
          <p:nvPr/>
        </p:nvGrpSpPr>
        <p:grpSpPr bwMode="auto">
          <a:xfrm>
            <a:off x="98425" y="2520007"/>
            <a:ext cx="9045575" cy="4797425"/>
            <a:chOff x="62" y="1298"/>
            <a:chExt cx="5698" cy="3022"/>
          </a:xfrm>
        </p:grpSpPr>
        <p:grpSp>
          <p:nvGrpSpPr>
            <p:cNvPr id="15366" name="Group 57"/>
            <p:cNvGrpSpPr>
              <a:grpSpLocks/>
            </p:cNvGrpSpPr>
            <p:nvPr/>
          </p:nvGrpSpPr>
          <p:grpSpPr bwMode="auto">
            <a:xfrm>
              <a:off x="62" y="1355"/>
              <a:ext cx="1367" cy="2941"/>
              <a:chOff x="62" y="1379"/>
              <a:chExt cx="1367" cy="2941"/>
            </a:xfrm>
          </p:grpSpPr>
          <p:sp>
            <p:nvSpPr>
              <p:cNvPr id="15396" name="AutoShape 4"/>
              <p:cNvSpPr>
                <a:spLocks noChangeArrowheads="1"/>
              </p:cNvSpPr>
              <p:nvPr/>
            </p:nvSpPr>
            <p:spPr bwMode="gray">
              <a:xfrm>
                <a:off x="62" y="1568"/>
                <a:ext cx="1363" cy="211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7" name="AutoShape 5"/>
              <p:cNvSpPr>
                <a:spLocks noChangeArrowheads="1"/>
              </p:cNvSpPr>
              <p:nvPr/>
            </p:nvSpPr>
            <p:spPr bwMode="gray">
              <a:xfrm>
                <a:off x="83" y="1574"/>
                <a:ext cx="1322" cy="2070"/>
              </a:xfrm>
              <a:prstGeom prst="roundRect">
                <a:avLst>
                  <a:gd name="adj" fmla="val 16667"/>
                </a:avLst>
              </a:prstGeom>
              <a:solidFill>
                <a:srgbClr val="3CA1E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8" name="AutoShape 6"/>
              <p:cNvSpPr>
                <a:spLocks noChangeArrowheads="1"/>
              </p:cNvSpPr>
              <p:nvPr/>
            </p:nvSpPr>
            <p:spPr bwMode="gray">
              <a:xfrm>
                <a:off x="94" y="3097"/>
                <a:ext cx="1304" cy="52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9" name="AutoShape 7"/>
              <p:cNvSpPr>
                <a:spLocks noChangeArrowheads="1"/>
              </p:cNvSpPr>
              <p:nvPr/>
            </p:nvSpPr>
            <p:spPr bwMode="gray">
              <a:xfrm>
                <a:off x="94" y="1590"/>
                <a:ext cx="1304" cy="52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0" name="AutoShape 8"/>
              <p:cNvSpPr>
                <a:spLocks noChangeArrowheads="1"/>
              </p:cNvSpPr>
              <p:nvPr/>
            </p:nvSpPr>
            <p:spPr bwMode="gray">
              <a:xfrm>
                <a:off x="66" y="3678"/>
                <a:ext cx="1363" cy="642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729EB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1" name="AutoShape 9"/>
              <p:cNvSpPr>
                <a:spLocks noChangeArrowheads="1"/>
              </p:cNvSpPr>
              <p:nvPr/>
            </p:nvSpPr>
            <p:spPr bwMode="gray">
              <a:xfrm>
                <a:off x="94" y="3695"/>
                <a:ext cx="1304" cy="57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DAFD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2" name="Text Box 17"/>
              <p:cNvSpPr txBox="1">
                <a:spLocks noChangeArrowheads="1"/>
              </p:cNvSpPr>
              <p:nvPr/>
            </p:nvSpPr>
            <p:spPr bwMode="gray">
              <a:xfrm>
                <a:off x="110" y="1903"/>
                <a:ext cx="1296" cy="13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Роль межотраслевого экспертного, научно-методического и аналитического центра по технологическому перевооружению отраслей и предприятий машиностроения</a:t>
                </a:r>
                <a:r>
                  <a:rPr lang="ru-RU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3" name="Oval 23"/>
              <p:cNvSpPr>
                <a:spLocks noChangeArrowheads="1"/>
              </p:cNvSpPr>
              <p:nvPr/>
            </p:nvSpPr>
            <p:spPr bwMode="gray">
              <a:xfrm>
                <a:off x="526" y="1415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4" name="Oval 24"/>
              <p:cNvSpPr>
                <a:spLocks noChangeArrowheads="1"/>
              </p:cNvSpPr>
              <p:nvPr/>
            </p:nvSpPr>
            <p:spPr bwMode="gray">
              <a:xfrm>
                <a:off x="529" y="1379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5" name="Oval 25"/>
              <p:cNvSpPr>
                <a:spLocks noChangeArrowheads="1"/>
              </p:cNvSpPr>
              <p:nvPr/>
            </p:nvSpPr>
            <p:spPr bwMode="gray">
              <a:xfrm>
                <a:off x="534" y="1381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6" name="Oval 26"/>
              <p:cNvSpPr>
                <a:spLocks noChangeArrowheads="1"/>
              </p:cNvSpPr>
              <p:nvPr/>
            </p:nvSpPr>
            <p:spPr bwMode="gray">
              <a:xfrm>
                <a:off x="538" y="1385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7" name="Oval 27"/>
              <p:cNvSpPr>
                <a:spLocks noChangeArrowheads="1"/>
              </p:cNvSpPr>
              <p:nvPr/>
            </p:nvSpPr>
            <p:spPr bwMode="gray">
              <a:xfrm>
                <a:off x="560" y="1395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08" name="Text Box 28"/>
              <p:cNvSpPr txBox="1">
                <a:spLocks noChangeArrowheads="1"/>
              </p:cNvSpPr>
              <p:nvPr/>
            </p:nvSpPr>
            <p:spPr bwMode="gray">
              <a:xfrm>
                <a:off x="612" y="1434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>
                    <a:solidFill>
                      <a:schemeClr val="accent4">
                        <a:lumMod val="50000"/>
                      </a:schemeClr>
                    </a:solidFill>
                  </a:rPr>
                  <a:t>1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5367" name="Group 64"/>
            <p:cNvGrpSpPr>
              <a:grpSpLocks/>
            </p:cNvGrpSpPr>
            <p:nvPr/>
          </p:nvGrpSpPr>
          <p:grpSpPr bwMode="auto">
            <a:xfrm>
              <a:off x="1474" y="1342"/>
              <a:ext cx="2631" cy="2978"/>
              <a:chOff x="1474" y="1342"/>
              <a:chExt cx="2631" cy="2978"/>
            </a:xfrm>
          </p:grpSpPr>
          <p:sp>
            <p:nvSpPr>
              <p:cNvPr id="15382" name="AutoShape 19"/>
              <p:cNvSpPr>
                <a:spLocks noChangeArrowheads="1"/>
              </p:cNvSpPr>
              <p:nvPr/>
            </p:nvSpPr>
            <p:spPr bwMode="gray">
              <a:xfrm>
                <a:off x="1474" y="1525"/>
                <a:ext cx="2627" cy="2143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4B034"/>
                  </a:gs>
                  <a:gs pos="100000">
                    <a:srgbClr val="3F8B4A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3" name="AutoShape 20"/>
              <p:cNvSpPr>
                <a:spLocks noChangeArrowheads="1"/>
              </p:cNvSpPr>
              <p:nvPr/>
            </p:nvSpPr>
            <p:spPr bwMode="gray">
              <a:xfrm>
                <a:off x="1514" y="1531"/>
                <a:ext cx="2549" cy="2102"/>
              </a:xfrm>
              <a:prstGeom prst="roundRect">
                <a:avLst>
                  <a:gd name="adj" fmla="val 16667"/>
                </a:avLst>
              </a:prstGeom>
              <a:solidFill>
                <a:srgbClr val="73E77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4" name="AutoShape 21"/>
              <p:cNvSpPr>
                <a:spLocks noChangeArrowheads="1"/>
              </p:cNvSpPr>
              <p:nvPr/>
            </p:nvSpPr>
            <p:spPr bwMode="gray">
              <a:xfrm>
                <a:off x="1536" y="3079"/>
                <a:ext cx="2513" cy="53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3E77E"/>
                  </a:gs>
                  <a:gs pos="100000">
                    <a:srgbClr val="B3F2B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5" name="AutoShape 22"/>
              <p:cNvSpPr>
                <a:spLocks noChangeArrowheads="1"/>
              </p:cNvSpPr>
              <p:nvPr/>
            </p:nvSpPr>
            <p:spPr bwMode="gray">
              <a:xfrm>
                <a:off x="1536" y="1548"/>
                <a:ext cx="2513" cy="5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0F7D4"/>
                  </a:gs>
                  <a:gs pos="100000">
                    <a:srgbClr val="73E77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6" name="Text Box 29"/>
              <p:cNvSpPr txBox="1">
                <a:spLocks noChangeArrowheads="1"/>
              </p:cNvSpPr>
              <p:nvPr/>
            </p:nvSpPr>
            <p:spPr bwMode="gray">
              <a:xfrm>
                <a:off x="1567" y="1866"/>
                <a:ext cx="2498" cy="175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Взаимовыгодное равноправное сотрудничество с отраслевыми инжиниринговыми центрами – подведомственными Роскосмосу, Росатому, Минобороны, другим органам государственной власти, государственным корпорациям и государственным естественным монополиям организациями, осуществляющими инжиниринговую и экспертную деятельность в области технологического перевооружения отраслей и предприятий машиностроения, – в форме информационного обмена и совместной реализации проектов технологического перевооружения</a:t>
                </a:r>
                <a:r>
                  <a:rPr lang="ru-RU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7" name="AutoShape 30"/>
              <p:cNvSpPr>
                <a:spLocks noChangeArrowheads="1"/>
              </p:cNvSpPr>
              <p:nvPr/>
            </p:nvSpPr>
            <p:spPr bwMode="gray">
              <a:xfrm>
                <a:off x="1478" y="3668"/>
                <a:ext cx="2627" cy="652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58A4AE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8" name="AutoShape 31"/>
              <p:cNvSpPr>
                <a:spLocks noChangeArrowheads="1"/>
              </p:cNvSpPr>
              <p:nvPr/>
            </p:nvSpPr>
            <p:spPr bwMode="gray">
              <a:xfrm>
                <a:off x="1532" y="3686"/>
                <a:ext cx="2513" cy="5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2B2BB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9" name="Oval 23"/>
              <p:cNvSpPr>
                <a:spLocks noChangeArrowheads="1"/>
              </p:cNvSpPr>
              <p:nvPr/>
            </p:nvSpPr>
            <p:spPr bwMode="gray">
              <a:xfrm>
                <a:off x="2567" y="1378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0" name="Oval 24"/>
              <p:cNvSpPr>
                <a:spLocks noChangeArrowheads="1"/>
              </p:cNvSpPr>
              <p:nvPr/>
            </p:nvSpPr>
            <p:spPr bwMode="gray">
              <a:xfrm>
                <a:off x="2570" y="1342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1" name="Oval 25"/>
              <p:cNvSpPr>
                <a:spLocks noChangeArrowheads="1"/>
              </p:cNvSpPr>
              <p:nvPr/>
            </p:nvSpPr>
            <p:spPr bwMode="gray">
              <a:xfrm>
                <a:off x="2575" y="1344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2" name="Oval 26"/>
              <p:cNvSpPr>
                <a:spLocks noChangeArrowheads="1"/>
              </p:cNvSpPr>
              <p:nvPr/>
            </p:nvSpPr>
            <p:spPr bwMode="gray">
              <a:xfrm>
                <a:off x="2579" y="1348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3" name="Oval 27"/>
              <p:cNvSpPr>
                <a:spLocks noChangeArrowheads="1"/>
              </p:cNvSpPr>
              <p:nvPr/>
            </p:nvSpPr>
            <p:spPr bwMode="gray">
              <a:xfrm>
                <a:off x="2601" y="1358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94" name="Text Box 28"/>
              <p:cNvSpPr txBox="1">
                <a:spLocks noChangeArrowheads="1"/>
              </p:cNvSpPr>
              <p:nvPr/>
            </p:nvSpPr>
            <p:spPr bwMode="gray">
              <a:xfrm>
                <a:off x="2653" y="1397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50000"/>
                      </a:schemeClr>
                    </a:solidFill>
                  </a:rPr>
                  <a:t>2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5368" name="Group 71"/>
            <p:cNvGrpSpPr>
              <a:grpSpLocks/>
            </p:cNvGrpSpPr>
            <p:nvPr/>
          </p:nvGrpSpPr>
          <p:grpSpPr bwMode="auto">
            <a:xfrm>
              <a:off x="4150" y="1298"/>
              <a:ext cx="1610" cy="2992"/>
              <a:chOff x="4150" y="1328"/>
              <a:chExt cx="1610" cy="2992"/>
            </a:xfrm>
          </p:grpSpPr>
          <p:sp>
            <p:nvSpPr>
              <p:cNvPr id="15369" name="AutoShape 33"/>
              <p:cNvSpPr>
                <a:spLocks noChangeArrowheads="1"/>
              </p:cNvSpPr>
              <p:nvPr/>
            </p:nvSpPr>
            <p:spPr bwMode="gray">
              <a:xfrm>
                <a:off x="4155" y="1525"/>
                <a:ext cx="1605" cy="2143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B59F43"/>
                  </a:gs>
                  <a:gs pos="100000">
                    <a:srgbClr val="8F8849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0" name="AutoShape 34"/>
              <p:cNvSpPr>
                <a:spLocks noChangeArrowheads="1"/>
              </p:cNvSpPr>
              <p:nvPr/>
            </p:nvSpPr>
            <p:spPr bwMode="gray">
              <a:xfrm>
                <a:off x="4179" y="1531"/>
                <a:ext cx="1557" cy="2102"/>
              </a:xfrm>
              <a:prstGeom prst="roundRect">
                <a:avLst>
                  <a:gd name="adj" fmla="val 16667"/>
                </a:avLst>
              </a:prstGeom>
              <a:solidFill>
                <a:srgbClr val="E9E06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1" name="AutoShape 35"/>
              <p:cNvSpPr>
                <a:spLocks noChangeArrowheads="1"/>
              </p:cNvSpPr>
              <p:nvPr/>
            </p:nvSpPr>
            <p:spPr bwMode="gray">
              <a:xfrm>
                <a:off x="4192" y="3079"/>
                <a:ext cx="1536" cy="53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9E065"/>
                  </a:gs>
                  <a:gs pos="100000">
                    <a:srgbClr val="F2EDA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2" name="AutoShape 36"/>
              <p:cNvSpPr>
                <a:spLocks noChangeArrowheads="1"/>
              </p:cNvSpPr>
              <p:nvPr/>
            </p:nvSpPr>
            <p:spPr bwMode="gray">
              <a:xfrm>
                <a:off x="4192" y="1548"/>
                <a:ext cx="1536" cy="53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F5CC"/>
                  </a:gs>
                  <a:gs pos="100000">
                    <a:srgbClr val="E9E06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3" name="Text Box 44"/>
              <p:cNvSpPr txBox="1">
                <a:spLocks noChangeArrowheads="1"/>
              </p:cNvSpPr>
              <p:nvPr/>
            </p:nvSpPr>
            <p:spPr bwMode="gray">
              <a:xfrm>
                <a:off x="4211" y="1866"/>
                <a:ext cx="1527" cy="162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Принятие государственными заказчиками предложений ГИЦ «ВИИАШ» по реализации проектов технологического перевооружения с преимущественным применением отечественных конкурентоспособных импортозамещающих абразивных инструментов и материалов.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4" name="AutoShape 45"/>
              <p:cNvSpPr>
                <a:spLocks noChangeArrowheads="1"/>
              </p:cNvSpPr>
              <p:nvPr/>
            </p:nvSpPr>
            <p:spPr bwMode="gray">
              <a:xfrm>
                <a:off x="4150" y="3668"/>
                <a:ext cx="1605" cy="652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99BACC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5" name="AutoShape 46"/>
              <p:cNvSpPr>
                <a:spLocks noChangeArrowheads="1"/>
              </p:cNvSpPr>
              <p:nvPr/>
            </p:nvSpPr>
            <p:spPr bwMode="gray">
              <a:xfrm>
                <a:off x="4183" y="3686"/>
                <a:ext cx="1536" cy="5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C8DAD4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6" name="Oval 23"/>
              <p:cNvSpPr>
                <a:spLocks noChangeArrowheads="1"/>
              </p:cNvSpPr>
              <p:nvPr/>
            </p:nvSpPr>
            <p:spPr bwMode="gray">
              <a:xfrm>
                <a:off x="4796" y="1364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7" name="Oval 24"/>
              <p:cNvSpPr>
                <a:spLocks noChangeArrowheads="1"/>
              </p:cNvSpPr>
              <p:nvPr/>
            </p:nvSpPr>
            <p:spPr bwMode="gray">
              <a:xfrm>
                <a:off x="4799" y="1328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8" name="Oval 25"/>
              <p:cNvSpPr>
                <a:spLocks noChangeArrowheads="1"/>
              </p:cNvSpPr>
              <p:nvPr/>
            </p:nvSpPr>
            <p:spPr bwMode="gray">
              <a:xfrm>
                <a:off x="4804" y="1330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79" name="Oval 26"/>
              <p:cNvSpPr>
                <a:spLocks noChangeArrowheads="1"/>
              </p:cNvSpPr>
              <p:nvPr/>
            </p:nvSpPr>
            <p:spPr bwMode="gray">
              <a:xfrm>
                <a:off x="4808" y="1334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0" name="Oval 27"/>
              <p:cNvSpPr>
                <a:spLocks noChangeArrowheads="1"/>
              </p:cNvSpPr>
              <p:nvPr/>
            </p:nvSpPr>
            <p:spPr bwMode="gray">
              <a:xfrm>
                <a:off x="4830" y="1344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381" name="Text Box 28"/>
              <p:cNvSpPr txBox="1">
                <a:spLocks noChangeArrowheads="1"/>
              </p:cNvSpPr>
              <p:nvPr/>
            </p:nvSpPr>
            <p:spPr bwMode="gray">
              <a:xfrm>
                <a:off x="4882" y="1383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>
                    <a:solidFill>
                      <a:schemeClr val="accent4">
                        <a:lumMod val="50000"/>
                      </a:schemeClr>
                    </a:solidFill>
                  </a:rPr>
                  <a:t>3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НТЦ ВНИИАШ </a:t>
            </a: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754831" y="2058690"/>
            <a:ext cx="7921625" cy="8651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99CC00">
                  <a:alpha val="77000"/>
                </a:srgbClr>
              </a:gs>
              <a:gs pos="50000">
                <a:srgbClr val="99FF66"/>
              </a:gs>
              <a:gs pos="100000">
                <a:srgbClr val="99CC00">
                  <a:alpha val="77000"/>
                </a:srgbClr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головным государственным заказчиком проектов </a:t>
            </a:r>
          </a:p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технологического перевооружения, НИОКР и аналитических</a:t>
            </a:r>
          </a:p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исследований –Министерство промышленности и торговли РФ </a:t>
            </a:r>
            <a:endParaRPr lang="en-US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391" name="Picture 49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2" name="Group 58"/>
          <p:cNvGrpSpPr>
            <a:grpSpLocks/>
          </p:cNvGrpSpPr>
          <p:nvPr/>
        </p:nvGrpSpPr>
        <p:grpSpPr bwMode="auto">
          <a:xfrm>
            <a:off x="2555056" y="3022302"/>
            <a:ext cx="4392612" cy="3575050"/>
            <a:chOff x="1247" y="1496"/>
            <a:chExt cx="2767" cy="2252"/>
          </a:xfrm>
        </p:grpSpPr>
        <p:sp>
          <p:nvSpPr>
            <p:cNvPr id="16393" name="AutoShape 4"/>
            <p:cNvSpPr>
              <a:spLocks noChangeArrowheads="1"/>
            </p:cNvSpPr>
            <p:nvPr/>
          </p:nvSpPr>
          <p:spPr bwMode="gray">
            <a:xfrm>
              <a:off x="1247" y="1692"/>
              <a:ext cx="2759" cy="1576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394" name="AutoShape 5"/>
            <p:cNvSpPr>
              <a:spLocks noChangeArrowheads="1"/>
            </p:cNvSpPr>
            <p:nvPr/>
          </p:nvSpPr>
          <p:spPr bwMode="gray">
            <a:xfrm>
              <a:off x="1290" y="1697"/>
              <a:ext cx="2675" cy="154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395" name="AutoShape 6"/>
            <p:cNvSpPr>
              <a:spLocks noChangeArrowheads="1"/>
            </p:cNvSpPr>
            <p:nvPr/>
          </p:nvSpPr>
          <p:spPr bwMode="gray">
            <a:xfrm>
              <a:off x="1312" y="2835"/>
              <a:ext cx="2639" cy="39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396" name="AutoShape 7"/>
            <p:cNvSpPr>
              <a:spLocks noChangeArrowheads="1"/>
            </p:cNvSpPr>
            <p:nvPr/>
          </p:nvSpPr>
          <p:spPr bwMode="gray">
            <a:xfrm>
              <a:off x="1312" y="1709"/>
              <a:ext cx="2639" cy="39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397" name="AutoShape 8"/>
            <p:cNvSpPr>
              <a:spLocks noChangeArrowheads="1"/>
            </p:cNvSpPr>
            <p:nvPr/>
          </p:nvSpPr>
          <p:spPr bwMode="gray">
            <a:xfrm>
              <a:off x="1255" y="3268"/>
              <a:ext cx="2759" cy="480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398" name="AutoShape 9"/>
            <p:cNvSpPr>
              <a:spLocks noChangeArrowheads="1"/>
            </p:cNvSpPr>
            <p:nvPr/>
          </p:nvSpPr>
          <p:spPr bwMode="gray">
            <a:xfrm>
              <a:off x="1312" y="3281"/>
              <a:ext cx="2639" cy="42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399" name="Text Box 17"/>
            <p:cNvSpPr txBox="1">
              <a:spLocks noChangeArrowheads="1"/>
            </p:cNvSpPr>
            <p:nvPr/>
          </p:nvSpPr>
          <p:spPr bwMode="gray">
            <a:xfrm>
              <a:off x="1344" y="1943"/>
              <a:ext cx="2623" cy="7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chemeClr val="accent4">
                      <a:lumMod val="50000"/>
                    </a:schemeClr>
                  </a:solidFill>
                </a:rPr>
                <a:t>Принятие государственными заказчиками предложений ИЦ «НИИАШ» по реализации проектов НИОКР по созданию абразивных инструментов и материалов и аналитических исследований</a:t>
              </a:r>
              <a:endParaRPr lang="en-US" sz="14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16400" name="Group 57"/>
            <p:cNvGrpSpPr>
              <a:grpSpLocks/>
            </p:cNvGrpSpPr>
            <p:nvPr/>
          </p:nvGrpSpPr>
          <p:grpSpPr bwMode="auto">
            <a:xfrm>
              <a:off x="2427" y="1496"/>
              <a:ext cx="404" cy="392"/>
              <a:chOff x="2427" y="1496"/>
              <a:chExt cx="404" cy="392"/>
            </a:xfrm>
          </p:grpSpPr>
          <p:sp>
            <p:nvSpPr>
              <p:cNvPr id="16401" name="Oval 23"/>
              <p:cNvSpPr>
                <a:spLocks noChangeArrowheads="1"/>
              </p:cNvSpPr>
              <p:nvPr/>
            </p:nvSpPr>
            <p:spPr bwMode="gray">
              <a:xfrm>
                <a:off x="2427" y="1532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402" name="Oval 24"/>
              <p:cNvSpPr>
                <a:spLocks noChangeArrowheads="1"/>
              </p:cNvSpPr>
              <p:nvPr/>
            </p:nvSpPr>
            <p:spPr bwMode="gray">
              <a:xfrm>
                <a:off x="2430" y="1496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403" name="Oval 25"/>
              <p:cNvSpPr>
                <a:spLocks noChangeArrowheads="1"/>
              </p:cNvSpPr>
              <p:nvPr/>
            </p:nvSpPr>
            <p:spPr bwMode="gray">
              <a:xfrm>
                <a:off x="2435" y="1498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404" name="Oval 26"/>
              <p:cNvSpPr>
                <a:spLocks noChangeArrowheads="1"/>
              </p:cNvSpPr>
              <p:nvPr/>
            </p:nvSpPr>
            <p:spPr bwMode="gray">
              <a:xfrm>
                <a:off x="2439" y="1502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405" name="Oval 27"/>
              <p:cNvSpPr>
                <a:spLocks noChangeArrowheads="1"/>
              </p:cNvSpPr>
              <p:nvPr/>
            </p:nvSpPr>
            <p:spPr bwMode="gray">
              <a:xfrm>
                <a:off x="2461" y="1512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406" name="Text Box 28"/>
              <p:cNvSpPr txBox="1">
                <a:spLocks noChangeArrowheads="1"/>
              </p:cNvSpPr>
              <p:nvPr/>
            </p:nvSpPr>
            <p:spPr bwMode="gray">
              <a:xfrm>
                <a:off x="2513" y="1551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>
                    <a:solidFill>
                      <a:schemeClr val="accent4">
                        <a:lumMod val="50000"/>
                      </a:schemeClr>
                    </a:solidFill>
                  </a:rPr>
                  <a:t>1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57200" y="5578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Принципы 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взаимодействия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ВНИИАШ </a:t>
            </a: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744860" y="1774081"/>
            <a:ext cx="7921625" cy="8651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FF9933">
                  <a:alpha val="75000"/>
                </a:srgbClr>
              </a:gs>
              <a:gs pos="50000">
                <a:srgbClr val="FFCC66"/>
              </a:gs>
              <a:gs pos="100000">
                <a:srgbClr val="FF9933">
                  <a:alpha val="75000"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коммерческими заказчиками проектов технологического </a:t>
            </a:r>
          </a:p>
          <a:p>
            <a:pPr algn="ctr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перевооружения,НИОКР и аналитических исследований: крупные</a:t>
            </a:r>
          </a:p>
          <a:p>
            <a:pPr algn="ctr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машиностроительные объединения, отдельные предприятия</a:t>
            </a:r>
            <a:endParaRPr lang="en-US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415" name="Picture 49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6" name="Group 57"/>
          <p:cNvGrpSpPr>
            <a:grpSpLocks/>
          </p:cNvGrpSpPr>
          <p:nvPr/>
        </p:nvGrpSpPr>
        <p:grpSpPr bwMode="auto">
          <a:xfrm>
            <a:off x="1176660" y="2710706"/>
            <a:ext cx="7643812" cy="4030662"/>
            <a:chOff x="385" y="1389"/>
            <a:chExt cx="4815" cy="2539"/>
          </a:xfrm>
        </p:grpSpPr>
        <p:grpSp>
          <p:nvGrpSpPr>
            <p:cNvPr id="17417" name="Group 18"/>
            <p:cNvGrpSpPr>
              <a:grpSpLocks/>
            </p:cNvGrpSpPr>
            <p:nvPr/>
          </p:nvGrpSpPr>
          <p:grpSpPr bwMode="auto">
            <a:xfrm>
              <a:off x="2154" y="1389"/>
              <a:ext cx="1365" cy="2539"/>
              <a:chOff x="2208" y="1299"/>
              <a:chExt cx="1365" cy="2539"/>
            </a:xfrm>
          </p:grpSpPr>
          <p:sp>
            <p:nvSpPr>
              <p:cNvPr id="17447" name="AutoShape 19"/>
              <p:cNvSpPr>
                <a:spLocks noChangeArrowheads="1"/>
              </p:cNvSpPr>
              <p:nvPr/>
            </p:nvSpPr>
            <p:spPr bwMode="gray">
              <a:xfrm>
                <a:off x="2208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4B034"/>
                  </a:gs>
                  <a:gs pos="100000">
                    <a:srgbClr val="3F8B4A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48" name="AutoShape 20"/>
              <p:cNvSpPr>
                <a:spLocks noChangeArrowheads="1"/>
              </p:cNvSpPr>
              <p:nvPr/>
            </p:nvSpPr>
            <p:spPr bwMode="gray">
              <a:xfrm>
                <a:off x="2229" y="1495"/>
                <a:ext cx="1322" cy="1766"/>
              </a:xfrm>
              <a:prstGeom prst="roundRect">
                <a:avLst>
                  <a:gd name="adj" fmla="val 16667"/>
                </a:avLst>
              </a:prstGeom>
              <a:solidFill>
                <a:srgbClr val="73E77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49" name="AutoShape 21"/>
              <p:cNvSpPr>
                <a:spLocks noChangeArrowheads="1"/>
              </p:cNvSpPr>
              <p:nvPr/>
            </p:nvSpPr>
            <p:spPr bwMode="gray">
              <a:xfrm>
                <a:off x="2240" y="2795"/>
                <a:ext cx="1304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3E77E"/>
                  </a:gs>
                  <a:gs pos="100000">
                    <a:srgbClr val="B3F2B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0" name="AutoShape 22"/>
              <p:cNvSpPr>
                <a:spLocks noChangeArrowheads="1"/>
              </p:cNvSpPr>
              <p:nvPr/>
            </p:nvSpPr>
            <p:spPr bwMode="gray">
              <a:xfrm>
                <a:off x="2240" y="1509"/>
                <a:ext cx="1304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0F7D4"/>
                  </a:gs>
                  <a:gs pos="100000">
                    <a:srgbClr val="73E77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1" name="Oval 23"/>
              <p:cNvSpPr>
                <a:spLocks noChangeArrowheads="1"/>
              </p:cNvSpPr>
              <p:nvPr/>
            </p:nvSpPr>
            <p:spPr bwMode="gray">
              <a:xfrm>
                <a:off x="2678" y="1335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2" name="Oval 24"/>
              <p:cNvSpPr>
                <a:spLocks noChangeArrowheads="1"/>
              </p:cNvSpPr>
              <p:nvPr/>
            </p:nvSpPr>
            <p:spPr bwMode="gray">
              <a:xfrm>
                <a:off x="2681" y="1299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3" name="Oval 25"/>
              <p:cNvSpPr>
                <a:spLocks noChangeArrowheads="1"/>
              </p:cNvSpPr>
              <p:nvPr/>
            </p:nvSpPr>
            <p:spPr bwMode="gray">
              <a:xfrm>
                <a:off x="2686" y="1301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4" name="Oval 26"/>
              <p:cNvSpPr>
                <a:spLocks noChangeArrowheads="1"/>
              </p:cNvSpPr>
              <p:nvPr/>
            </p:nvSpPr>
            <p:spPr bwMode="gray">
              <a:xfrm>
                <a:off x="2690" y="1305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5" name="Oval 27"/>
              <p:cNvSpPr>
                <a:spLocks noChangeArrowheads="1"/>
              </p:cNvSpPr>
              <p:nvPr/>
            </p:nvSpPr>
            <p:spPr bwMode="gray">
              <a:xfrm>
                <a:off x="2712" y="1315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6" name="Text Box 28"/>
              <p:cNvSpPr txBox="1">
                <a:spLocks noChangeArrowheads="1"/>
              </p:cNvSpPr>
              <p:nvPr/>
            </p:nvSpPr>
            <p:spPr bwMode="gray">
              <a:xfrm>
                <a:off x="2764" y="1354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50000"/>
                      </a:schemeClr>
                    </a:solidFill>
                  </a:rPr>
                  <a:t>2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7" name="Text Box 29"/>
              <p:cNvSpPr txBox="1">
                <a:spLocks noChangeArrowheads="1"/>
              </p:cNvSpPr>
              <p:nvPr/>
            </p:nvSpPr>
            <p:spPr bwMode="gray">
              <a:xfrm>
                <a:off x="2256" y="1776"/>
                <a:ext cx="1296" cy="129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Выполнение НИОКР и аналитических исследований для коммерческих заказчиков, результаты которых могут быть использованы в основной деятельности </a:t>
                </a:r>
              </a:p>
              <a:p>
                <a:pPr>
                  <a:lnSpc>
                    <a:spcPts val="1400"/>
                  </a:lnSpc>
                </a:pPr>
                <a:r>
                  <a:rPr lang="ru-RU" sz="14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НТЦ «ВНИИАШ</a:t>
                </a: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» </a:t>
                </a:r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8" name="AutoShape 30"/>
              <p:cNvSpPr>
                <a:spLocks noChangeArrowheads="1"/>
              </p:cNvSpPr>
              <p:nvPr/>
            </p:nvSpPr>
            <p:spPr bwMode="gray">
              <a:xfrm>
                <a:off x="2210" y="3290"/>
                <a:ext cx="1363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58A4AE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59" name="AutoShape 31"/>
              <p:cNvSpPr>
                <a:spLocks noChangeArrowheads="1"/>
              </p:cNvSpPr>
              <p:nvPr/>
            </p:nvSpPr>
            <p:spPr bwMode="gray">
              <a:xfrm>
                <a:off x="2238" y="3305"/>
                <a:ext cx="1304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2B2BB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7418" name="Group 32"/>
            <p:cNvGrpSpPr>
              <a:grpSpLocks/>
            </p:cNvGrpSpPr>
            <p:nvPr/>
          </p:nvGrpSpPr>
          <p:grpSpPr bwMode="auto">
            <a:xfrm>
              <a:off x="3833" y="1389"/>
              <a:ext cx="1367" cy="2539"/>
              <a:chOff x="3692" y="1299"/>
              <a:chExt cx="1367" cy="2539"/>
            </a:xfrm>
          </p:grpSpPr>
          <p:sp>
            <p:nvSpPr>
              <p:cNvPr id="17433" name="AutoShape 33"/>
              <p:cNvSpPr>
                <a:spLocks noChangeArrowheads="1"/>
              </p:cNvSpPr>
              <p:nvPr/>
            </p:nvSpPr>
            <p:spPr bwMode="gray">
              <a:xfrm>
                <a:off x="3696" y="1490"/>
                <a:ext cx="1363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B59F43"/>
                  </a:gs>
                  <a:gs pos="100000">
                    <a:srgbClr val="8F8849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4" name="AutoShape 34"/>
              <p:cNvSpPr>
                <a:spLocks noChangeArrowheads="1"/>
              </p:cNvSpPr>
              <p:nvPr/>
            </p:nvSpPr>
            <p:spPr bwMode="gray">
              <a:xfrm>
                <a:off x="3717" y="1495"/>
                <a:ext cx="1322" cy="1766"/>
              </a:xfrm>
              <a:prstGeom prst="roundRect">
                <a:avLst>
                  <a:gd name="adj" fmla="val 16667"/>
                </a:avLst>
              </a:prstGeom>
              <a:solidFill>
                <a:srgbClr val="E9E06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5" name="AutoShape 35"/>
              <p:cNvSpPr>
                <a:spLocks noChangeArrowheads="1"/>
              </p:cNvSpPr>
              <p:nvPr/>
            </p:nvSpPr>
            <p:spPr bwMode="gray">
              <a:xfrm>
                <a:off x="3728" y="2795"/>
                <a:ext cx="1304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9E065"/>
                  </a:gs>
                  <a:gs pos="100000">
                    <a:srgbClr val="F2EDA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6" name="AutoShape 36"/>
              <p:cNvSpPr>
                <a:spLocks noChangeArrowheads="1"/>
              </p:cNvSpPr>
              <p:nvPr/>
            </p:nvSpPr>
            <p:spPr bwMode="gray">
              <a:xfrm>
                <a:off x="3728" y="1509"/>
                <a:ext cx="1304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F5CC"/>
                  </a:gs>
                  <a:gs pos="100000">
                    <a:srgbClr val="E9E06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7437" name="Group 37"/>
              <p:cNvGrpSpPr>
                <a:grpSpLocks/>
              </p:cNvGrpSpPr>
              <p:nvPr/>
            </p:nvGrpSpPr>
            <p:grpSpPr bwMode="auto">
              <a:xfrm>
                <a:off x="4166" y="1299"/>
                <a:ext cx="404" cy="392"/>
                <a:chOff x="1291" y="587"/>
                <a:chExt cx="666" cy="647"/>
              </a:xfrm>
            </p:grpSpPr>
            <p:sp>
              <p:nvSpPr>
                <p:cNvPr id="17442" name="Oval 38"/>
                <p:cNvSpPr>
                  <a:spLocks noChangeArrowheads="1"/>
                </p:cNvSpPr>
                <p:nvPr/>
              </p:nvSpPr>
              <p:spPr bwMode="gray">
                <a:xfrm>
                  <a:off x="1291" y="646"/>
                  <a:ext cx="666" cy="540"/>
                </a:xfrm>
                <a:prstGeom prst="ellipse">
                  <a:avLst/>
                </a:prstGeom>
                <a:solidFill>
                  <a:srgbClr val="333333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7443" name="Oval 39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7444" name="Oval 40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7445" name="Oval 41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7446" name="Oval 42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7438" name="Text Box 43"/>
              <p:cNvSpPr txBox="1">
                <a:spLocks noChangeArrowheads="1"/>
              </p:cNvSpPr>
              <p:nvPr/>
            </p:nvSpPr>
            <p:spPr bwMode="gray">
              <a:xfrm>
                <a:off x="4252" y="1354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50000"/>
                      </a:schemeClr>
                    </a:solidFill>
                  </a:rPr>
                  <a:t>3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9" name="Text Box 44"/>
              <p:cNvSpPr txBox="1">
                <a:spLocks noChangeArrowheads="1"/>
              </p:cNvSpPr>
              <p:nvPr/>
            </p:nvSpPr>
            <p:spPr bwMode="gray">
              <a:xfrm>
                <a:off x="3744" y="1776"/>
                <a:ext cx="1296" cy="140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Сотрудничество с инжиниринговыми центрами, входящими в состав крупных машиностроительных объединений, – в форме информационного обмена и совместной реализации проектов технологического перевооружения 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40" name="AutoShape 45"/>
              <p:cNvSpPr>
                <a:spLocks noChangeArrowheads="1"/>
              </p:cNvSpPr>
              <p:nvPr/>
            </p:nvSpPr>
            <p:spPr bwMode="gray">
              <a:xfrm>
                <a:off x="3692" y="3290"/>
                <a:ext cx="1363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99BACC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41" name="AutoShape 46"/>
              <p:cNvSpPr>
                <a:spLocks noChangeArrowheads="1"/>
              </p:cNvSpPr>
              <p:nvPr/>
            </p:nvSpPr>
            <p:spPr bwMode="gray">
              <a:xfrm>
                <a:off x="3720" y="3305"/>
                <a:ext cx="1304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C8DAD4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7419" name="Group 56"/>
            <p:cNvGrpSpPr>
              <a:grpSpLocks/>
            </p:cNvGrpSpPr>
            <p:nvPr/>
          </p:nvGrpSpPr>
          <p:grpSpPr bwMode="auto">
            <a:xfrm>
              <a:off x="385" y="1389"/>
              <a:ext cx="1585" cy="2524"/>
              <a:chOff x="385" y="1405"/>
              <a:chExt cx="1585" cy="2524"/>
            </a:xfrm>
          </p:grpSpPr>
          <p:sp>
            <p:nvSpPr>
              <p:cNvPr id="17420" name="AutoShape 4"/>
              <p:cNvSpPr>
                <a:spLocks noChangeArrowheads="1"/>
              </p:cNvSpPr>
              <p:nvPr/>
            </p:nvSpPr>
            <p:spPr bwMode="gray">
              <a:xfrm>
                <a:off x="385" y="1580"/>
                <a:ext cx="1580" cy="1801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1" name="AutoShape 5"/>
              <p:cNvSpPr>
                <a:spLocks noChangeArrowheads="1"/>
              </p:cNvSpPr>
              <p:nvPr/>
            </p:nvSpPr>
            <p:spPr bwMode="gray">
              <a:xfrm>
                <a:off x="409" y="1585"/>
                <a:ext cx="1533" cy="1767"/>
              </a:xfrm>
              <a:prstGeom prst="roundRect">
                <a:avLst>
                  <a:gd name="adj" fmla="val 16667"/>
                </a:avLst>
              </a:prstGeom>
              <a:solidFill>
                <a:srgbClr val="3CA1E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2" name="AutoShape 6"/>
              <p:cNvSpPr>
                <a:spLocks noChangeArrowheads="1"/>
              </p:cNvSpPr>
              <p:nvPr/>
            </p:nvSpPr>
            <p:spPr bwMode="gray">
              <a:xfrm>
                <a:off x="422" y="2886"/>
                <a:ext cx="1512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3" name="AutoShape 7"/>
              <p:cNvSpPr>
                <a:spLocks noChangeArrowheads="1"/>
              </p:cNvSpPr>
              <p:nvPr/>
            </p:nvSpPr>
            <p:spPr bwMode="gray">
              <a:xfrm>
                <a:off x="422" y="1599"/>
                <a:ext cx="1512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4" name="AutoShape 8"/>
              <p:cNvSpPr>
                <a:spLocks noChangeArrowheads="1"/>
              </p:cNvSpPr>
              <p:nvPr/>
            </p:nvSpPr>
            <p:spPr bwMode="gray">
              <a:xfrm>
                <a:off x="390" y="3381"/>
                <a:ext cx="1580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729EB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5" name="AutoShape 9"/>
              <p:cNvSpPr>
                <a:spLocks noChangeArrowheads="1"/>
              </p:cNvSpPr>
              <p:nvPr/>
            </p:nvSpPr>
            <p:spPr bwMode="gray">
              <a:xfrm>
                <a:off x="422" y="3396"/>
                <a:ext cx="1512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DAFD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6" name="Text Box 17"/>
              <p:cNvSpPr txBox="1">
                <a:spLocks noChangeArrowheads="1"/>
              </p:cNvSpPr>
              <p:nvPr/>
            </p:nvSpPr>
            <p:spPr bwMode="gray">
              <a:xfrm>
                <a:off x="441" y="1866"/>
                <a:ext cx="1502" cy="130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Услуги для коммерческих заказчиков 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>
                  <a:lnSpc>
                    <a:spcPts val="14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по подготовке (технологический аудит), планированию, разработке и координации программ и проектов технологического перевооружения предприятий абразивной отрасли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7" name="Oval 23"/>
              <p:cNvSpPr>
                <a:spLocks noChangeArrowheads="1"/>
              </p:cNvSpPr>
              <p:nvPr/>
            </p:nvSpPr>
            <p:spPr bwMode="gray">
              <a:xfrm>
                <a:off x="934" y="1441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8" name="Oval 24"/>
              <p:cNvSpPr>
                <a:spLocks noChangeArrowheads="1"/>
              </p:cNvSpPr>
              <p:nvPr/>
            </p:nvSpPr>
            <p:spPr bwMode="gray">
              <a:xfrm>
                <a:off x="937" y="1405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29" name="Oval 25"/>
              <p:cNvSpPr>
                <a:spLocks noChangeArrowheads="1"/>
              </p:cNvSpPr>
              <p:nvPr/>
            </p:nvSpPr>
            <p:spPr bwMode="gray">
              <a:xfrm>
                <a:off x="942" y="1407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0" name="Oval 26"/>
              <p:cNvSpPr>
                <a:spLocks noChangeArrowheads="1"/>
              </p:cNvSpPr>
              <p:nvPr/>
            </p:nvSpPr>
            <p:spPr bwMode="gray">
              <a:xfrm>
                <a:off x="946" y="1411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1" name="Oval 27"/>
              <p:cNvSpPr>
                <a:spLocks noChangeArrowheads="1"/>
              </p:cNvSpPr>
              <p:nvPr/>
            </p:nvSpPr>
            <p:spPr bwMode="gray">
              <a:xfrm>
                <a:off x="968" y="1421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432" name="Text Box 28"/>
              <p:cNvSpPr txBox="1">
                <a:spLocks noChangeArrowheads="1"/>
              </p:cNvSpPr>
              <p:nvPr/>
            </p:nvSpPr>
            <p:spPr bwMode="gray">
              <a:xfrm>
                <a:off x="1020" y="1460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>
                    <a:solidFill>
                      <a:schemeClr val="accent4">
                        <a:lumMod val="50000"/>
                      </a:schemeClr>
                    </a:solidFill>
                  </a:rPr>
                  <a:t>1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5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НТЦ ВНИИАШ </a:t>
            </a: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 smtClean="0"/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-26988"/>
            <a:ext cx="6851104" cy="1143001"/>
          </a:xfrm>
        </p:spPr>
        <p:txBody>
          <a:bodyPr/>
          <a:lstStyle/>
          <a:p>
            <a:pPr algn="l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НТЦ ВНИИАШ</a:t>
            </a:r>
          </a:p>
        </p:txBody>
      </p:sp>
      <p:sp>
        <p:nvSpPr>
          <p:cNvPr id="8196" name="AutoShape 30"/>
          <p:cNvSpPr>
            <a:spLocks noChangeArrowheads="1"/>
          </p:cNvSpPr>
          <p:nvPr/>
        </p:nvSpPr>
        <p:spPr bwMode="gray">
          <a:xfrm>
            <a:off x="672245" y="2924175"/>
            <a:ext cx="8184291" cy="973542"/>
          </a:xfrm>
          <a:prstGeom prst="roundRect">
            <a:avLst>
              <a:gd name="adj" fmla="val 16667"/>
            </a:avLst>
          </a:prstGeom>
          <a:solidFill>
            <a:srgbClr val="66CCFF">
              <a:alpha val="38823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latin typeface="Garamond" pitchFamily="18" charset="0"/>
            </a:endParaRPr>
          </a:p>
        </p:txBody>
      </p:sp>
      <p:sp>
        <p:nvSpPr>
          <p:cNvPr id="8197" name="AutoShape 2"/>
          <p:cNvSpPr>
            <a:spLocks noChangeArrowheads="1"/>
          </p:cNvSpPr>
          <p:nvPr/>
        </p:nvSpPr>
        <p:spPr bwMode="gray">
          <a:xfrm>
            <a:off x="670196" y="4076700"/>
            <a:ext cx="8150276" cy="2268739"/>
          </a:xfrm>
          <a:prstGeom prst="roundRect">
            <a:avLst>
              <a:gd name="adj" fmla="val 16667"/>
            </a:avLst>
          </a:prstGeom>
          <a:solidFill>
            <a:srgbClr val="66CCFF">
              <a:alpha val="38823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latin typeface="Garamond" pitchFamily="18" charset="0"/>
            </a:endParaRPr>
          </a:p>
        </p:txBody>
      </p:sp>
      <p:sp>
        <p:nvSpPr>
          <p:cNvPr id="8198" name="AutoShape 4"/>
          <p:cNvSpPr>
            <a:spLocks noChangeArrowheads="1"/>
          </p:cNvSpPr>
          <p:nvPr/>
        </p:nvSpPr>
        <p:spPr bwMode="gray">
          <a:xfrm>
            <a:off x="672245" y="1268414"/>
            <a:ext cx="8184291" cy="1362386"/>
          </a:xfrm>
          <a:prstGeom prst="roundRect">
            <a:avLst>
              <a:gd name="adj" fmla="val 16667"/>
            </a:avLst>
          </a:prstGeom>
          <a:solidFill>
            <a:srgbClr val="66CCFF">
              <a:alpha val="38823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latin typeface="Garamond" pitchFamily="18" charset="0"/>
            </a:endParaRPr>
          </a:p>
        </p:txBody>
      </p: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395536" y="2924175"/>
            <a:ext cx="3589315" cy="361683"/>
            <a:chOff x="720" y="1392"/>
            <a:chExt cx="4058" cy="480"/>
          </a:xfrm>
        </p:grpSpPr>
        <p:sp>
          <p:nvSpPr>
            <p:cNvPr id="109576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ru-RU">
                <a:latin typeface="Garamond" pitchFamily="18" charset="0"/>
                <a:cs typeface="+mn-cs"/>
              </a:endParaRPr>
            </a:p>
          </p:txBody>
        </p:sp>
        <p:grpSp>
          <p:nvGrpSpPr>
            <p:cNvPr id="8224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09578" name="AutoShape 1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9579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</p:grpSp>
      </p:grpSp>
      <p:grpSp>
        <p:nvGrpSpPr>
          <p:cNvPr id="8200" name="Group 12"/>
          <p:cNvGrpSpPr>
            <a:grpSpLocks/>
          </p:cNvGrpSpPr>
          <p:nvPr/>
        </p:nvGrpSpPr>
        <p:grpSpPr bwMode="auto">
          <a:xfrm>
            <a:off x="395536" y="4076700"/>
            <a:ext cx="3589315" cy="361683"/>
            <a:chOff x="720" y="1392"/>
            <a:chExt cx="4058" cy="480"/>
          </a:xfrm>
        </p:grpSpPr>
        <p:sp>
          <p:nvSpPr>
            <p:cNvPr id="109581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ru-RU">
                <a:latin typeface="Garamond" pitchFamily="18" charset="0"/>
                <a:cs typeface="+mn-cs"/>
              </a:endParaRPr>
            </a:p>
          </p:txBody>
        </p:sp>
        <p:grpSp>
          <p:nvGrpSpPr>
            <p:cNvPr id="8220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09583" name="AutoShape 15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9584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</p:grpSp>
      </p:grpSp>
      <p:grpSp>
        <p:nvGrpSpPr>
          <p:cNvPr id="8201" name="Group 17"/>
          <p:cNvGrpSpPr>
            <a:grpSpLocks/>
          </p:cNvGrpSpPr>
          <p:nvPr/>
        </p:nvGrpSpPr>
        <p:grpSpPr bwMode="auto">
          <a:xfrm>
            <a:off x="466974" y="1268414"/>
            <a:ext cx="3589316" cy="361682"/>
            <a:chOff x="720" y="1392"/>
            <a:chExt cx="4058" cy="480"/>
          </a:xfrm>
        </p:grpSpPr>
        <p:sp>
          <p:nvSpPr>
            <p:cNvPr id="2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ru-RU">
                <a:latin typeface="Garamond" pitchFamily="18" charset="0"/>
                <a:cs typeface="+mn-cs"/>
              </a:endParaRPr>
            </a:p>
          </p:txBody>
        </p:sp>
        <p:grpSp>
          <p:nvGrpSpPr>
            <p:cNvPr id="8216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" name="AutoShape 2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4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</p:grpSp>
      </p:grpSp>
      <p:sp>
        <p:nvSpPr>
          <p:cNvPr id="165935" name="Rectangle 22"/>
          <p:cNvSpPr>
            <a:spLocks noChangeArrowheads="1"/>
          </p:cNvSpPr>
          <p:nvPr/>
        </p:nvSpPr>
        <p:spPr bwMode="gray">
          <a:xfrm>
            <a:off x="782094" y="1270000"/>
            <a:ext cx="2838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en-US" sz="1600" b="1">
                <a:solidFill>
                  <a:srgbClr val="FFFFFF"/>
                </a:solidFill>
              </a:rPr>
              <a:t> </a:t>
            </a:r>
            <a:r>
              <a:rPr lang="ru-RU" sz="16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Цель</a:t>
            </a:r>
            <a:endParaRPr lang="en-US" sz="1600" b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5936" name="Rectangle 23"/>
          <p:cNvSpPr>
            <a:spLocks noChangeArrowheads="1"/>
          </p:cNvSpPr>
          <p:nvPr/>
        </p:nvSpPr>
        <p:spPr bwMode="gray">
          <a:xfrm>
            <a:off x="647857" y="2924175"/>
            <a:ext cx="2981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ru-RU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Средства </a:t>
            </a:r>
            <a:endParaRPr lang="en-US" sz="2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5937" name="Rectangle 24"/>
          <p:cNvSpPr>
            <a:spLocks noChangeArrowheads="1"/>
          </p:cNvSpPr>
          <p:nvPr/>
        </p:nvSpPr>
        <p:spPr bwMode="gray">
          <a:xfrm>
            <a:off x="576419" y="4076700"/>
            <a:ext cx="2981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ru-RU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Задачи</a:t>
            </a:r>
            <a:endParaRPr lang="en-US" sz="2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205" name="Rectangle 25"/>
          <p:cNvSpPr>
            <a:spLocks noChangeArrowheads="1"/>
          </p:cNvSpPr>
          <p:nvPr/>
        </p:nvSpPr>
        <p:spPr bwMode="white">
          <a:xfrm>
            <a:off x="735665" y="1628775"/>
            <a:ext cx="80511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</a:rPr>
              <a:t>Восстановление и развитие потенциала абразивной отрасли Российской Федерации, как  одной из </a:t>
            </a:r>
            <a:r>
              <a:rPr lang="ru-RU" sz="1600" b="1" dirty="0">
                <a:latin typeface="Times New Roman" pitchFamily="18" charset="0"/>
              </a:rPr>
              <a:t>мер государства по  организации технологического перевооружения машиностроительных предприятий и восстановлению технологического суверенитета страны 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8206" name="Rectangle 26"/>
          <p:cNvSpPr>
            <a:spLocks noChangeArrowheads="1"/>
          </p:cNvSpPr>
          <p:nvPr/>
        </p:nvSpPr>
        <p:spPr bwMode="white">
          <a:xfrm>
            <a:off x="672156" y="4365625"/>
            <a:ext cx="8471844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87313" eaLnBrk="0" hangingPunct="0">
              <a:lnSpc>
                <a:spcPct val="110000"/>
              </a:lnSpc>
              <a:buFontTx/>
              <a:buChar char="•"/>
            </a:pPr>
            <a:r>
              <a:rPr lang="ru-RU" sz="1600" b="1" dirty="0">
                <a:latin typeface="Garamond" pitchFamily="18" charset="0"/>
              </a:rPr>
              <a:t>Восстановление межотраслевых связей;</a:t>
            </a:r>
          </a:p>
          <a:p>
            <a:pPr indent="87313" eaLnBrk="0" hangingPunct="0">
              <a:lnSpc>
                <a:spcPct val="110000"/>
              </a:lnSpc>
              <a:buFontTx/>
              <a:buChar char="•"/>
            </a:pPr>
            <a:r>
              <a:rPr lang="ru-RU" sz="1600" b="1" dirty="0">
                <a:latin typeface="Garamond" pitchFamily="18" charset="0"/>
              </a:rPr>
              <a:t>Мониторинг технологических процессов машиностроительной отрасли;</a:t>
            </a:r>
          </a:p>
          <a:p>
            <a:pPr indent="87313" eaLnBrk="0" hangingPunct="0">
              <a:lnSpc>
                <a:spcPct val="110000"/>
              </a:lnSpc>
              <a:buFontTx/>
              <a:buChar char="•"/>
            </a:pPr>
            <a:r>
              <a:rPr lang="ru-RU" sz="1600" b="1" dirty="0">
                <a:latin typeface="Garamond" pitchFamily="18" charset="0"/>
              </a:rPr>
              <a:t>Получение научно-технического инновационного задела в области абразивной промышленности и новых технологий для машиностроительного комплекса;</a:t>
            </a:r>
          </a:p>
          <a:p>
            <a:pPr indent="87313" eaLnBrk="0" hangingPunct="0">
              <a:lnSpc>
                <a:spcPct val="110000"/>
              </a:lnSpc>
              <a:buFontTx/>
              <a:buChar char="•"/>
            </a:pPr>
            <a:r>
              <a:rPr lang="ru-RU" sz="1600" b="1" dirty="0">
                <a:latin typeface="Garamond" pitchFamily="18" charset="0"/>
              </a:rPr>
              <a:t>Создание рецептур и экспериментальных образцов абразивных инструментов для </a:t>
            </a:r>
            <a:r>
              <a:rPr lang="ru-RU" sz="1600" b="1" dirty="0" err="1">
                <a:latin typeface="Garamond" pitchFamily="18" charset="0"/>
              </a:rPr>
              <a:t>импортозамещения</a:t>
            </a:r>
            <a:r>
              <a:rPr lang="ru-RU" sz="1600" b="1" dirty="0">
                <a:latin typeface="Garamond" pitchFamily="18" charset="0"/>
              </a:rPr>
              <a:t> и подготовка к их массовому производству;</a:t>
            </a:r>
          </a:p>
          <a:p>
            <a:pPr indent="87313" eaLnBrk="0" hangingPunct="0">
              <a:lnSpc>
                <a:spcPct val="110000"/>
              </a:lnSpc>
              <a:buFontTx/>
              <a:buChar char="•"/>
            </a:pPr>
            <a:r>
              <a:rPr lang="ru-RU" sz="1600" b="1" dirty="0">
                <a:latin typeface="Garamond" pitchFamily="18" charset="0"/>
              </a:rPr>
              <a:t>Совершенствование современных форм профессиональной подготовки специалистов для абразивной отрасли и машиностроительного комплекса.</a:t>
            </a:r>
            <a:endParaRPr lang="en-US" sz="1600" b="1" dirty="0">
              <a:latin typeface="Garamond" pitchFamily="18" charset="0"/>
            </a:endParaRPr>
          </a:p>
        </p:txBody>
      </p:sp>
      <p:sp>
        <p:nvSpPr>
          <p:cNvPr id="8207" name="Rectangle 28"/>
          <p:cNvSpPr>
            <a:spLocks noChangeArrowheads="1"/>
          </p:cNvSpPr>
          <p:nvPr/>
        </p:nvSpPr>
        <p:spPr bwMode="white">
          <a:xfrm>
            <a:off x="940953" y="3284538"/>
            <a:ext cx="7848578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ru-RU" sz="1600" b="1">
                <a:latin typeface="Garamond" pitchFamily="18" charset="0"/>
              </a:rPr>
              <a:t>Использование научного потенциала ВолгГТУ и вузов РФ, а так же ведущих специалистов абразивной промышленности</a:t>
            </a:r>
            <a:endParaRPr lang="en-US" sz="1600" b="1">
              <a:latin typeface="Garamond" pitchFamily="18" charset="0"/>
            </a:endParaRPr>
          </a:p>
        </p:txBody>
      </p:sp>
      <p:grpSp>
        <p:nvGrpSpPr>
          <p:cNvPr id="8208" name="Group 17"/>
          <p:cNvGrpSpPr>
            <a:grpSpLocks/>
          </p:cNvGrpSpPr>
          <p:nvPr/>
        </p:nvGrpSpPr>
        <p:grpSpPr bwMode="auto">
          <a:xfrm>
            <a:off x="395536" y="1268414"/>
            <a:ext cx="3589315" cy="361682"/>
            <a:chOff x="720" y="1392"/>
            <a:chExt cx="4058" cy="480"/>
          </a:xfrm>
        </p:grpSpPr>
        <p:sp>
          <p:nvSpPr>
            <p:cNvPr id="109586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ru-RU">
                <a:latin typeface="Garamond" pitchFamily="18" charset="0"/>
                <a:cs typeface="+mn-cs"/>
              </a:endParaRPr>
            </a:p>
          </p:txBody>
        </p:sp>
        <p:grpSp>
          <p:nvGrpSpPr>
            <p:cNvPr id="8212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09588" name="AutoShape 20"/>
              <p:cNvSpPr>
                <a:spLocks noChangeArrowheads="1"/>
              </p:cNvSpPr>
              <p:nvPr/>
            </p:nvSpPr>
            <p:spPr bwMode="gray">
              <a:xfrm>
                <a:off x="744" y="1735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  <p:sp>
            <p:nvSpPr>
              <p:cNvPr id="109589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>
                  <a:latin typeface="Garamond" pitchFamily="18" charset="0"/>
                  <a:cs typeface="+mn-cs"/>
                </a:endParaRPr>
              </a:p>
            </p:txBody>
          </p:sp>
        </p:grpSp>
      </p:grpSp>
      <p:sp>
        <p:nvSpPr>
          <p:cNvPr id="165963" name="Rectangle 22"/>
          <p:cNvSpPr>
            <a:spLocks noChangeArrowheads="1"/>
          </p:cNvSpPr>
          <p:nvPr/>
        </p:nvSpPr>
        <p:spPr bwMode="gray">
          <a:xfrm>
            <a:off x="710657" y="1268413"/>
            <a:ext cx="28380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  <a:defRPr/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ru-RU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Цель</a:t>
            </a:r>
            <a:endParaRPr lang="en-US" sz="2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10" name="Picture 80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240729" y="1727845"/>
            <a:ext cx="7921625" cy="8651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99FF66">
                  <a:alpha val="80000"/>
                </a:srgbClr>
              </a:gs>
              <a:gs pos="50000">
                <a:srgbClr val="99FFCC"/>
              </a:gs>
              <a:gs pos="100000">
                <a:srgbClr val="99FF66">
                  <a:alpha val="80000"/>
                </a:srgbClr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системными интеграторами проектов технологического перевооружения: </a:t>
            </a:r>
          </a:p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системными интеграторами, преимущественно применяющими </a:t>
            </a:r>
          </a:p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отечественное оборудование (ОАО «Станкопром»);</a:t>
            </a:r>
          </a:p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- коммерческими системными интеграторами)</a:t>
            </a:r>
            <a:endParaRPr lang="en-US" sz="1600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8438" name="Picture 49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Group 90"/>
          <p:cNvGrpSpPr>
            <a:grpSpLocks/>
          </p:cNvGrpSpPr>
          <p:nvPr/>
        </p:nvGrpSpPr>
        <p:grpSpPr bwMode="auto">
          <a:xfrm>
            <a:off x="240729" y="2639070"/>
            <a:ext cx="8867775" cy="4678362"/>
            <a:chOff x="113" y="1373"/>
            <a:chExt cx="5586" cy="2947"/>
          </a:xfrm>
        </p:grpSpPr>
        <p:sp>
          <p:nvSpPr>
            <p:cNvPr id="18441" name="AutoShape 4"/>
            <p:cNvSpPr>
              <a:spLocks noChangeArrowheads="1"/>
            </p:cNvSpPr>
            <p:nvPr/>
          </p:nvSpPr>
          <p:spPr bwMode="gray">
            <a:xfrm>
              <a:off x="113" y="1568"/>
              <a:ext cx="1363" cy="211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2" name="AutoShape 5"/>
            <p:cNvSpPr>
              <a:spLocks noChangeArrowheads="1"/>
            </p:cNvSpPr>
            <p:nvPr/>
          </p:nvSpPr>
          <p:spPr bwMode="gray">
            <a:xfrm>
              <a:off x="134" y="1574"/>
              <a:ext cx="1322" cy="2070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3" name="AutoShape 6"/>
            <p:cNvSpPr>
              <a:spLocks noChangeArrowheads="1"/>
            </p:cNvSpPr>
            <p:nvPr/>
          </p:nvSpPr>
          <p:spPr bwMode="gray">
            <a:xfrm>
              <a:off x="145" y="3097"/>
              <a:ext cx="1304" cy="52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4" name="AutoShape 7"/>
            <p:cNvSpPr>
              <a:spLocks noChangeArrowheads="1"/>
            </p:cNvSpPr>
            <p:nvPr/>
          </p:nvSpPr>
          <p:spPr bwMode="gray">
            <a:xfrm>
              <a:off x="158" y="1609"/>
              <a:ext cx="1304" cy="52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5" name="AutoShape 8"/>
            <p:cNvSpPr>
              <a:spLocks noChangeArrowheads="1"/>
            </p:cNvSpPr>
            <p:nvPr/>
          </p:nvSpPr>
          <p:spPr bwMode="gray">
            <a:xfrm>
              <a:off x="117" y="3678"/>
              <a:ext cx="1363" cy="642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6" name="AutoShape 9"/>
            <p:cNvSpPr>
              <a:spLocks noChangeArrowheads="1"/>
            </p:cNvSpPr>
            <p:nvPr/>
          </p:nvSpPr>
          <p:spPr bwMode="gray">
            <a:xfrm>
              <a:off x="145" y="3695"/>
              <a:ext cx="1304" cy="5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7" name="Text Box 17"/>
            <p:cNvSpPr txBox="1">
              <a:spLocks noChangeArrowheads="1"/>
            </p:cNvSpPr>
            <p:nvPr/>
          </p:nvSpPr>
          <p:spPr bwMode="gray">
            <a:xfrm>
              <a:off x="158" y="1768"/>
              <a:ext cx="1296" cy="18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>
                  <a:solidFill>
                    <a:schemeClr val="accent4">
                      <a:lumMod val="50000"/>
                    </a:schemeClr>
                  </a:solidFill>
                </a:rPr>
                <a:t>Выступает по отношению к системным интеграторам, реализующим проекты технологического перевооружения машиностроительных предприятий, в качестве инициатора, разработчика и координатора проектов, действуя от имени и в интересах заказчиков проектов </a:t>
              </a:r>
              <a:endParaRPr lang="en-US" sz="14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8" name="AutoShape 19"/>
            <p:cNvSpPr>
              <a:spLocks noChangeArrowheads="1"/>
            </p:cNvSpPr>
            <p:nvPr/>
          </p:nvSpPr>
          <p:spPr bwMode="gray">
            <a:xfrm>
              <a:off x="1519" y="1609"/>
              <a:ext cx="1363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49" name="AutoShape 20"/>
            <p:cNvSpPr>
              <a:spLocks noChangeArrowheads="1"/>
            </p:cNvSpPr>
            <p:nvPr/>
          </p:nvSpPr>
          <p:spPr bwMode="gray">
            <a:xfrm>
              <a:off x="1540" y="1615"/>
              <a:ext cx="1322" cy="2039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0" name="AutoShape 21"/>
            <p:cNvSpPr>
              <a:spLocks noChangeArrowheads="1"/>
            </p:cNvSpPr>
            <p:nvPr/>
          </p:nvSpPr>
          <p:spPr bwMode="gray">
            <a:xfrm>
              <a:off x="1551" y="3116"/>
              <a:ext cx="1304" cy="5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1" name="AutoShape 22"/>
            <p:cNvSpPr>
              <a:spLocks noChangeArrowheads="1"/>
            </p:cNvSpPr>
            <p:nvPr/>
          </p:nvSpPr>
          <p:spPr bwMode="gray">
            <a:xfrm>
              <a:off x="1551" y="1631"/>
              <a:ext cx="1304" cy="5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2" name="Text Box 29"/>
            <p:cNvSpPr txBox="1">
              <a:spLocks noChangeArrowheads="1"/>
            </p:cNvSpPr>
            <p:nvPr/>
          </p:nvSpPr>
          <p:spPr bwMode="gray">
            <a:xfrm>
              <a:off x="1565" y="1797"/>
              <a:ext cx="1296" cy="17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>
                  <a:solidFill>
                    <a:schemeClr val="accent4">
                      <a:lumMod val="50000"/>
                    </a:schemeClr>
                  </a:solidFill>
                </a:rPr>
                <a:t>Рассматривает системных интеграторов, применяющих преимущественно отечественное механообрабатывающее оборудование (ОАО «Станкопром»), в качестве стратегических партнеров при реализации проектов технологического перевооружения </a:t>
              </a:r>
              <a:endParaRPr lang="en-US" sz="14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3" name="AutoShape 30"/>
            <p:cNvSpPr>
              <a:spLocks noChangeArrowheads="1"/>
            </p:cNvSpPr>
            <p:nvPr/>
          </p:nvSpPr>
          <p:spPr bwMode="gray">
            <a:xfrm>
              <a:off x="1521" y="3687"/>
              <a:ext cx="1363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4" name="AutoShape 31"/>
            <p:cNvSpPr>
              <a:spLocks noChangeArrowheads="1"/>
            </p:cNvSpPr>
            <p:nvPr/>
          </p:nvSpPr>
          <p:spPr bwMode="gray">
            <a:xfrm>
              <a:off x="1549" y="3705"/>
              <a:ext cx="1304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5" name="AutoShape 33"/>
            <p:cNvSpPr>
              <a:spLocks noChangeArrowheads="1"/>
            </p:cNvSpPr>
            <p:nvPr/>
          </p:nvSpPr>
          <p:spPr bwMode="gray">
            <a:xfrm>
              <a:off x="4336" y="1609"/>
              <a:ext cx="1363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6" name="AutoShape 34"/>
            <p:cNvSpPr>
              <a:spLocks noChangeArrowheads="1"/>
            </p:cNvSpPr>
            <p:nvPr/>
          </p:nvSpPr>
          <p:spPr bwMode="gray">
            <a:xfrm>
              <a:off x="4377" y="1616"/>
              <a:ext cx="1322" cy="20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7" name="Text Box 44"/>
            <p:cNvSpPr txBox="1">
              <a:spLocks noChangeArrowheads="1"/>
            </p:cNvSpPr>
            <p:nvPr/>
          </p:nvSpPr>
          <p:spPr bwMode="gray">
            <a:xfrm>
              <a:off x="4403" y="1797"/>
              <a:ext cx="1296" cy="15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</a:rPr>
                <a:t>Взаимодействие с системными интеграторами, занимающимися технологическим аудитом и разработкой проектов технологического перевооружения </a:t>
              </a:r>
              <a:r>
                <a:rPr lang="ru-RU" sz="1400" dirty="0" smtClean="0">
                  <a:solidFill>
                    <a:schemeClr val="accent4">
                      <a:lumMod val="50000"/>
                    </a:schemeClr>
                  </a:solidFill>
                </a:rPr>
                <a:t>НТЦ </a:t>
              </a: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</a:rPr>
                <a:t>работает по той же модели, что и с организациями-разработчиками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8" name="AutoShape 45"/>
            <p:cNvSpPr>
              <a:spLocks noChangeArrowheads="1"/>
            </p:cNvSpPr>
            <p:nvPr/>
          </p:nvSpPr>
          <p:spPr bwMode="gray">
            <a:xfrm>
              <a:off x="4332" y="3687"/>
              <a:ext cx="1363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59" name="AutoShape 46"/>
            <p:cNvSpPr>
              <a:spLocks noChangeArrowheads="1"/>
            </p:cNvSpPr>
            <p:nvPr/>
          </p:nvSpPr>
          <p:spPr bwMode="gray">
            <a:xfrm>
              <a:off x="4360" y="3705"/>
              <a:ext cx="1304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0" name="AutoShape 33"/>
            <p:cNvSpPr>
              <a:spLocks noChangeArrowheads="1"/>
            </p:cNvSpPr>
            <p:nvPr/>
          </p:nvSpPr>
          <p:spPr bwMode="gray">
            <a:xfrm>
              <a:off x="2929" y="1609"/>
              <a:ext cx="1363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1" name="AutoShape 34"/>
            <p:cNvSpPr>
              <a:spLocks noChangeArrowheads="1"/>
            </p:cNvSpPr>
            <p:nvPr/>
          </p:nvSpPr>
          <p:spPr bwMode="gray">
            <a:xfrm>
              <a:off x="2950" y="1615"/>
              <a:ext cx="1322" cy="2039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2" name="AutoShape 35"/>
            <p:cNvSpPr>
              <a:spLocks noChangeArrowheads="1"/>
            </p:cNvSpPr>
            <p:nvPr/>
          </p:nvSpPr>
          <p:spPr bwMode="gray">
            <a:xfrm>
              <a:off x="2961" y="3116"/>
              <a:ext cx="1304" cy="5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3" name="AutoShape 36"/>
            <p:cNvSpPr>
              <a:spLocks noChangeArrowheads="1"/>
            </p:cNvSpPr>
            <p:nvPr/>
          </p:nvSpPr>
          <p:spPr bwMode="gray">
            <a:xfrm>
              <a:off x="2971" y="1616"/>
              <a:ext cx="1304" cy="5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4" name="Text Box 44"/>
            <p:cNvSpPr txBox="1">
              <a:spLocks noChangeArrowheads="1"/>
            </p:cNvSpPr>
            <p:nvPr/>
          </p:nvSpPr>
          <p:spPr bwMode="gray">
            <a:xfrm>
              <a:off x="2971" y="1797"/>
              <a:ext cx="1296" cy="14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</a:rPr>
                <a:t>Взаимодействие с любыми системными интеграторами, действующими на российском рынке, привлекая их к реализации разработанных и координируемых </a:t>
              </a:r>
              <a:r>
                <a:rPr lang="ru-RU" sz="1400" dirty="0" smtClean="0">
                  <a:solidFill>
                    <a:schemeClr val="accent4">
                      <a:lumMod val="50000"/>
                    </a:schemeClr>
                  </a:solidFill>
                </a:rPr>
                <a:t>НТЦ «ВНИИАШ</a:t>
              </a:r>
              <a:r>
                <a:rPr lang="ru-RU" sz="1400" dirty="0">
                  <a:solidFill>
                    <a:schemeClr val="accent4">
                      <a:lumMod val="50000"/>
                    </a:schemeClr>
                  </a:solidFill>
                </a:rPr>
                <a:t>» проектов технологического перевооружения 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5" name="AutoShape 45"/>
            <p:cNvSpPr>
              <a:spLocks noChangeArrowheads="1"/>
            </p:cNvSpPr>
            <p:nvPr/>
          </p:nvSpPr>
          <p:spPr bwMode="gray">
            <a:xfrm>
              <a:off x="2925" y="3687"/>
              <a:ext cx="1363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6" name="AutoShape 46"/>
            <p:cNvSpPr>
              <a:spLocks noChangeArrowheads="1"/>
            </p:cNvSpPr>
            <p:nvPr/>
          </p:nvSpPr>
          <p:spPr bwMode="gray">
            <a:xfrm>
              <a:off x="2953" y="3705"/>
              <a:ext cx="1304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7" name="Oval 23"/>
            <p:cNvSpPr>
              <a:spLocks noChangeArrowheads="1"/>
            </p:cNvSpPr>
            <p:nvPr/>
          </p:nvSpPr>
          <p:spPr bwMode="gray">
            <a:xfrm>
              <a:off x="578" y="1409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8" name="Oval 24"/>
            <p:cNvSpPr>
              <a:spLocks noChangeArrowheads="1"/>
            </p:cNvSpPr>
            <p:nvPr/>
          </p:nvSpPr>
          <p:spPr bwMode="gray">
            <a:xfrm>
              <a:off x="581" y="1373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69" name="Oval 25"/>
            <p:cNvSpPr>
              <a:spLocks noChangeArrowheads="1"/>
            </p:cNvSpPr>
            <p:nvPr/>
          </p:nvSpPr>
          <p:spPr bwMode="gray">
            <a:xfrm>
              <a:off x="586" y="1375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0" name="Oval 26"/>
            <p:cNvSpPr>
              <a:spLocks noChangeArrowheads="1"/>
            </p:cNvSpPr>
            <p:nvPr/>
          </p:nvSpPr>
          <p:spPr bwMode="gray">
            <a:xfrm>
              <a:off x="590" y="1379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1" name="Oval 27"/>
            <p:cNvSpPr>
              <a:spLocks noChangeArrowheads="1"/>
            </p:cNvSpPr>
            <p:nvPr/>
          </p:nvSpPr>
          <p:spPr bwMode="gray">
            <a:xfrm>
              <a:off x="612" y="1389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2" name="Text Box 28"/>
            <p:cNvSpPr txBox="1">
              <a:spLocks noChangeArrowheads="1"/>
            </p:cNvSpPr>
            <p:nvPr/>
          </p:nvSpPr>
          <p:spPr bwMode="gray">
            <a:xfrm>
              <a:off x="664" y="1428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3" name="Oval 23"/>
            <p:cNvSpPr>
              <a:spLocks noChangeArrowheads="1"/>
            </p:cNvSpPr>
            <p:nvPr/>
          </p:nvSpPr>
          <p:spPr bwMode="gray">
            <a:xfrm>
              <a:off x="1978" y="1415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4" name="Oval 24"/>
            <p:cNvSpPr>
              <a:spLocks noChangeArrowheads="1"/>
            </p:cNvSpPr>
            <p:nvPr/>
          </p:nvSpPr>
          <p:spPr bwMode="gray">
            <a:xfrm>
              <a:off x="1981" y="137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5" name="Oval 25"/>
            <p:cNvSpPr>
              <a:spLocks noChangeArrowheads="1"/>
            </p:cNvSpPr>
            <p:nvPr/>
          </p:nvSpPr>
          <p:spPr bwMode="gray">
            <a:xfrm>
              <a:off x="1986" y="138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6" name="Oval 26"/>
            <p:cNvSpPr>
              <a:spLocks noChangeArrowheads="1"/>
            </p:cNvSpPr>
            <p:nvPr/>
          </p:nvSpPr>
          <p:spPr bwMode="gray">
            <a:xfrm>
              <a:off x="1990" y="138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7" name="Oval 27"/>
            <p:cNvSpPr>
              <a:spLocks noChangeArrowheads="1"/>
            </p:cNvSpPr>
            <p:nvPr/>
          </p:nvSpPr>
          <p:spPr bwMode="gray">
            <a:xfrm>
              <a:off x="2012" y="139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8" name="Text Box 28"/>
            <p:cNvSpPr txBox="1">
              <a:spLocks noChangeArrowheads="1"/>
            </p:cNvSpPr>
            <p:nvPr/>
          </p:nvSpPr>
          <p:spPr bwMode="gray">
            <a:xfrm>
              <a:off x="2064" y="143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chemeClr val="accent4">
                      <a:lumMod val="50000"/>
                    </a:schemeClr>
                  </a:solidFill>
                </a:rPr>
                <a:t>2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79" name="Oval 23"/>
            <p:cNvSpPr>
              <a:spLocks noChangeArrowheads="1"/>
            </p:cNvSpPr>
            <p:nvPr/>
          </p:nvSpPr>
          <p:spPr bwMode="gray">
            <a:xfrm>
              <a:off x="3384" y="1415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0" name="Oval 24"/>
            <p:cNvSpPr>
              <a:spLocks noChangeArrowheads="1"/>
            </p:cNvSpPr>
            <p:nvPr/>
          </p:nvSpPr>
          <p:spPr bwMode="gray">
            <a:xfrm>
              <a:off x="3387" y="137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1" name="Oval 25"/>
            <p:cNvSpPr>
              <a:spLocks noChangeArrowheads="1"/>
            </p:cNvSpPr>
            <p:nvPr/>
          </p:nvSpPr>
          <p:spPr bwMode="gray">
            <a:xfrm>
              <a:off x="3392" y="138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2" name="Oval 26"/>
            <p:cNvSpPr>
              <a:spLocks noChangeArrowheads="1"/>
            </p:cNvSpPr>
            <p:nvPr/>
          </p:nvSpPr>
          <p:spPr bwMode="gray">
            <a:xfrm>
              <a:off x="3396" y="138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3" name="Oval 27"/>
            <p:cNvSpPr>
              <a:spLocks noChangeArrowheads="1"/>
            </p:cNvSpPr>
            <p:nvPr/>
          </p:nvSpPr>
          <p:spPr bwMode="gray">
            <a:xfrm>
              <a:off x="3418" y="139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4" name="Text Box 28"/>
            <p:cNvSpPr txBox="1">
              <a:spLocks noChangeArrowheads="1"/>
            </p:cNvSpPr>
            <p:nvPr/>
          </p:nvSpPr>
          <p:spPr bwMode="gray">
            <a:xfrm>
              <a:off x="3470" y="143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3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5" name="Oval 23"/>
            <p:cNvSpPr>
              <a:spLocks noChangeArrowheads="1"/>
            </p:cNvSpPr>
            <p:nvPr/>
          </p:nvSpPr>
          <p:spPr bwMode="gray">
            <a:xfrm>
              <a:off x="4835" y="1415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6" name="Oval 24"/>
            <p:cNvSpPr>
              <a:spLocks noChangeArrowheads="1"/>
            </p:cNvSpPr>
            <p:nvPr/>
          </p:nvSpPr>
          <p:spPr bwMode="gray">
            <a:xfrm>
              <a:off x="4838" y="137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7" name="Oval 25"/>
            <p:cNvSpPr>
              <a:spLocks noChangeArrowheads="1"/>
            </p:cNvSpPr>
            <p:nvPr/>
          </p:nvSpPr>
          <p:spPr bwMode="gray">
            <a:xfrm>
              <a:off x="4843" y="138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8" name="Oval 26"/>
            <p:cNvSpPr>
              <a:spLocks noChangeArrowheads="1"/>
            </p:cNvSpPr>
            <p:nvPr/>
          </p:nvSpPr>
          <p:spPr bwMode="gray">
            <a:xfrm>
              <a:off x="4847" y="138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89" name="Oval 27"/>
            <p:cNvSpPr>
              <a:spLocks noChangeArrowheads="1"/>
            </p:cNvSpPr>
            <p:nvPr/>
          </p:nvSpPr>
          <p:spPr bwMode="gray">
            <a:xfrm>
              <a:off x="4869" y="139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490" name="Text Box 28"/>
            <p:cNvSpPr txBox="1">
              <a:spLocks noChangeArrowheads="1"/>
            </p:cNvSpPr>
            <p:nvPr/>
          </p:nvSpPr>
          <p:spPr bwMode="gray">
            <a:xfrm>
              <a:off x="4921" y="143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4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Заголовок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457200" y="5578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Принципы 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взаимодействия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ВНИИАШ </a:t>
            </a: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250824" y="1750070"/>
            <a:ext cx="8208963" cy="8651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99FF66">
                  <a:alpha val="80000"/>
                </a:srgbClr>
              </a:gs>
              <a:gs pos="50000">
                <a:srgbClr val="99FFCC"/>
              </a:gs>
              <a:gs pos="100000">
                <a:srgbClr val="99FF66">
                  <a:alpha val="80000"/>
                </a:srgbClr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разработчиками и производителями средств машиностроительного </a:t>
            </a:r>
          </a:p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производства: предприятиями станкоинструментальной промышленности,</a:t>
            </a:r>
          </a:p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КБ машиностроительных предприятий, НИИ, коммерческими научно-производ-</a:t>
            </a:r>
          </a:p>
          <a:p>
            <a:pPr algn="ctr">
              <a:lnSpc>
                <a:spcPts val="1600"/>
              </a:lnSpc>
              <a:defRPr/>
            </a:pPr>
            <a:r>
              <a:rPr lang="ru-RU" sz="1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ственными фирмами, институтами РАН</a:t>
            </a:r>
          </a:p>
        </p:txBody>
      </p:sp>
      <p:pic>
        <p:nvPicPr>
          <p:cNvPr id="19462" name="Picture 4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3" name="Group 98"/>
          <p:cNvGrpSpPr>
            <a:grpSpLocks/>
          </p:cNvGrpSpPr>
          <p:nvPr/>
        </p:nvGrpSpPr>
        <p:grpSpPr bwMode="auto">
          <a:xfrm>
            <a:off x="334962" y="2567632"/>
            <a:ext cx="8845550" cy="4749800"/>
            <a:chOff x="89" y="1328"/>
            <a:chExt cx="5572" cy="2992"/>
          </a:xfrm>
        </p:grpSpPr>
        <p:sp>
          <p:nvSpPr>
            <p:cNvPr id="19465" name="AutoShape 4"/>
            <p:cNvSpPr>
              <a:spLocks noChangeArrowheads="1"/>
            </p:cNvSpPr>
            <p:nvPr/>
          </p:nvSpPr>
          <p:spPr bwMode="gray">
            <a:xfrm>
              <a:off x="89" y="1568"/>
              <a:ext cx="1080" cy="211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66" name="AutoShape 5"/>
            <p:cNvSpPr>
              <a:spLocks noChangeArrowheads="1"/>
            </p:cNvSpPr>
            <p:nvPr/>
          </p:nvSpPr>
          <p:spPr bwMode="gray">
            <a:xfrm>
              <a:off x="106" y="1574"/>
              <a:ext cx="1047" cy="2070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67" name="AutoShape 6"/>
            <p:cNvSpPr>
              <a:spLocks noChangeArrowheads="1"/>
            </p:cNvSpPr>
            <p:nvPr/>
          </p:nvSpPr>
          <p:spPr bwMode="gray">
            <a:xfrm>
              <a:off x="115" y="3097"/>
              <a:ext cx="1032" cy="52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68" name="AutoShape 7"/>
            <p:cNvSpPr>
              <a:spLocks noChangeArrowheads="1"/>
            </p:cNvSpPr>
            <p:nvPr/>
          </p:nvSpPr>
          <p:spPr bwMode="gray">
            <a:xfrm>
              <a:off x="125" y="1609"/>
              <a:ext cx="1033" cy="52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69" name="AutoShape 8"/>
            <p:cNvSpPr>
              <a:spLocks noChangeArrowheads="1"/>
            </p:cNvSpPr>
            <p:nvPr/>
          </p:nvSpPr>
          <p:spPr bwMode="gray">
            <a:xfrm>
              <a:off x="93" y="3678"/>
              <a:ext cx="1079" cy="642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0" name="AutoShape 9"/>
            <p:cNvSpPr>
              <a:spLocks noChangeArrowheads="1"/>
            </p:cNvSpPr>
            <p:nvPr/>
          </p:nvSpPr>
          <p:spPr bwMode="gray">
            <a:xfrm>
              <a:off x="115" y="3695"/>
              <a:ext cx="1032" cy="57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1" name="Text Box 17"/>
            <p:cNvSpPr txBox="1">
              <a:spLocks noChangeArrowheads="1"/>
            </p:cNvSpPr>
            <p:nvPr/>
          </p:nvSpPr>
          <p:spPr bwMode="gray">
            <a:xfrm rot="-5400000">
              <a:off x="-400" y="2142"/>
              <a:ext cx="1998" cy="8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Разработка проектов технологического перевооружения с применением средств машиностроительного производства, разработанного и производимого в России, отдавая при этом предпочтение разработкам и продукции постоянных партнеров </a:t>
              </a: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</a:rPr>
                <a:t>НТЦ «ВНИИАШ</a:t>
              </a: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»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2" name="AutoShape 19"/>
            <p:cNvSpPr>
              <a:spLocks noChangeArrowheads="1"/>
            </p:cNvSpPr>
            <p:nvPr/>
          </p:nvSpPr>
          <p:spPr bwMode="gray">
            <a:xfrm>
              <a:off x="1203" y="1609"/>
              <a:ext cx="1079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3" name="AutoShape 20"/>
            <p:cNvSpPr>
              <a:spLocks noChangeArrowheads="1"/>
            </p:cNvSpPr>
            <p:nvPr/>
          </p:nvSpPr>
          <p:spPr bwMode="gray">
            <a:xfrm>
              <a:off x="1220" y="1615"/>
              <a:ext cx="1046" cy="2039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4" name="AutoShape 21"/>
            <p:cNvSpPr>
              <a:spLocks noChangeArrowheads="1"/>
            </p:cNvSpPr>
            <p:nvPr/>
          </p:nvSpPr>
          <p:spPr bwMode="gray">
            <a:xfrm>
              <a:off x="1228" y="3116"/>
              <a:ext cx="1033" cy="5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5" name="AutoShape 22"/>
            <p:cNvSpPr>
              <a:spLocks noChangeArrowheads="1"/>
            </p:cNvSpPr>
            <p:nvPr/>
          </p:nvSpPr>
          <p:spPr bwMode="gray">
            <a:xfrm>
              <a:off x="1228" y="1631"/>
              <a:ext cx="1033" cy="5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6" name="Text Box 29"/>
            <p:cNvSpPr txBox="1">
              <a:spLocks noChangeArrowheads="1"/>
            </p:cNvSpPr>
            <p:nvPr/>
          </p:nvSpPr>
          <p:spPr bwMode="gray">
            <a:xfrm rot="16200000">
              <a:off x="625" y="2323"/>
              <a:ext cx="2043" cy="6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200">
                  <a:solidFill>
                    <a:schemeClr val="accent4">
                      <a:lumMod val="50000"/>
                    </a:schemeClr>
                  </a:solidFill>
                </a:rPr>
                <a:t>Установление долгосрочных партнерских отношений с российскими разработчиками средств машиностроительного производства по следующей организационной модели:</a:t>
              </a:r>
              <a:r>
                <a:rPr lang="ru-RU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7" name="AutoShape 30"/>
            <p:cNvSpPr>
              <a:spLocks noChangeArrowheads="1"/>
            </p:cNvSpPr>
            <p:nvPr/>
          </p:nvSpPr>
          <p:spPr bwMode="gray">
            <a:xfrm>
              <a:off x="1204" y="3687"/>
              <a:ext cx="1080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8" name="AutoShape 31"/>
            <p:cNvSpPr>
              <a:spLocks noChangeArrowheads="1"/>
            </p:cNvSpPr>
            <p:nvPr/>
          </p:nvSpPr>
          <p:spPr bwMode="gray">
            <a:xfrm>
              <a:off x="1227" y="3705"/>
              <a:ext cx="1032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79" name="AutoShape 33"/>
            <p:cNvSpPr>
              <a:spLocks noChangeArrowheads="1"/>
            </p:cNvSpPr>
            <p:nvPr/>
          </p:nvSpPr>
          <p:spPr bwMode="gray">
            <a:xfrm>
              <a:off x="3434" y="1609"/>
              <a:ext cx="1079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0" name="AutoShape 34"/>
            <p:cNvSpPr>
              <a:spLocks noChangeArrowheads="1"/>
            </p:cNvSpPr>
            <p:nvPr/>
          </p:nvSpPr>
          <p:spPr bwMode="gray">
            <a:xfrm>
              <a:off x="3424" y="1616"/>
              <a:ext cx="1047" cy="20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1" name="Text Box 44"/>
            <p:cNvSpPr txBox="1">
              <a:spLocks noChangeArrowheads="1"/>
            </p:cNvSpPr>
            <p:nvPr/>
          </p:nvSpPr>
          <p:spPr bwMode="gray">
            <a:xfrm rot="-5400000">
              <a:off x="2881" y="2294"/>
              <a:ext cx="1997" cy="7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- партнер организует на своей территории специализированное научно-проектное подразделение, декларируемое как внешний специализированный (региональный) центр </a:t>
              </a: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</a:rPr>
                <a:t>НТЦ «ВНИИАШ</a:t>
              </a: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» </a:t>
              </a:r>
              <a:endParaRPr lang="en-US" sz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2" name="AutoShape 45"/>
            <p:cNvSpPr>
              <a:spLocks noChangeArrowheads="1"/>
            </p:cNvSpPr>
            <p:nvPr/>
          </p:nvSpPr>
          <p:spPr bwMode="gray">
            <a:xfrm>
              <a:off x="3430" y="3687"/>
              <a:ext cx="1080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3" name="AutoShape 46"/>
            <p:cNvSpPr>
              <a:spLocks noChangeArrowheads="1"/>
            </p:cNvSpPr>
            <p:nvPr/>
          </p:nvSpPr>
          <p:spPr bwMode="gray">
            <a:xfrm>
              <a:off x="3453" y="3705"/>
              <a:ext cx="1032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4" name="AutoShape 33"/>
            <p:cNvSpPr>
              <a:spLocks noChangeArrowheads="1"/>
            </p:cNvSpPr>
            <p:nvPr/>
          </p:nvSpPr>
          <p:spPr bwMode="gray">
            <a:xfrm>
              <a:off x="2319" y="1609"/>
              <a:ext cx="1080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5" name="AutoShape 34"/>
            <p:cNvSpPr>
              <a:spLocks noChangeArrowheads="1"/>
            </p:cNvSpPr>
            <p:nvPr/>
          </p:nvSpPr>
          <p:spPr bwMode="gray">
            <a:xfrm>
              <a:off x="2336" y="1615"/>
              <a:ext cx="1047" cy="2039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6" name="AutoShape 35"/>
            <p:cNvSpPr>
              <a:spLocks noChangeArrowheads="1"/>
            </p:cNvSpPr>
            <p:nvPr/>
          </p:nvSpPr>
          <p:spPr bwMode="gray">
            <a:xfrm>
              <a:off x="2336" y="3113"/>
              <a:ext cx="1032" cy="5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7" name="AutoShape 36"/>
            <p:cNvSpPr>
              <a:spLocks noChangeArrowheads="1"/>
            </p:cNvSpPr>
            <p:nvPr/>
          </p:nvSpPr>
          <p:spPr bwMode="gray">
            <a:xfrm>
              <a:off x="2353" y="1616"/>
              <a:ext cx="1032" cy="51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8" name="Text Box 44"/>
            <p:cNvSpPr txBox="1">
              <a:spLocks noChangeArrowheads="1"/>
            </p:cNvSpPr>
            <p:nvPr/>
          </p:nvSpPr>
          <p:spPr bwMode="gray">
            <a:xfrm rot="-5400000">
              <a:off x="1770" y="2271"/>
              <a:ext cx="2042" cy="7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200">
                  <a:solidFill>
                    <a:schemeClr val="accent4">
                      <a:lumMod val="50000"/>
                    </a:schemeClr>
                  </a:solidFill>
                </a:rPr>
                <a:t>- заключает с партнером договор о совместной деятельности, определяющий в качестве области совместной деятельности разработку определенной категории средств машиностроительного производства </a:t>
              </a:r>
              <a:endParaRPr lang="en-US" sz="120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89" name="AutoShape 45"/>
            <p:cNvSpPr>
              <a:spLocks noChangeArrowheads="1"/>
            </p:cNvSpPr>
            <p:nvPr/>
          </p:nvSpPr>
          <p:spPr bwMode="gray">
            <a:xfrm>
              <a:off x="2316" y="3687"/>
              <a:ext cx="1080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0" name="AutoShape 46"/>
            <p:cNvSpPr>
              <a:spLocks noChangeArrowheads="1"/>
            </p:cNvSpPr>
            <p:nvPr/>
          </p:nvSpPr>
          <p:spPr bwMode="gray">
            <a:xfrm>
              <a:off x="2338" y="3705"/>
              <a:ext cx="1033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1" name="AutoShape 33"/>
            <p:cNvSpPr>
              <a:spLocks noChangeArrowheads="1"/>
            </p:cNvSpPr>
            <p:nvPr/>
          </p:nvSpPr>
          <p:spPr bwMode="gray">
            <a:xfrm>
              <a:off x="4582" y="1591"/>
              <a:ext cx="1079" cy="207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2" name="AutoShape 34"/>
            <p:cNvSpPr>
              <a:spLocks noChangeArrowheads="1"/>
            </p:cNvSpPr>
            <p:nvPr/>
          </p:nvSpPr>
          <p:spPr bwMode="gray">
            <a:xfrm>
              <a:off x="4604" y="1616"/>
              <a:ext cx="1047" cy="20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99FF"/>
                </a:gs>
                <a:gs pos="100000">
                  <a:srgbClr val="5E477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3" name="Text Box 44"/>
            <p:cNvSpPr txBox="1">
              <a:spLocks noChangeArrowheads="1"/>
            </p:cNvSpPr>
            <p:nvPr/>
          </p:nvSpPr>
          <p:spPr bwMode="gray">
            <a:xfrm rot="-5400000">
              <a:off x="4147" y="2175"/>
              <a:ext cx="1997" cy="9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- при организации проектов НИОКР </a:t>
              </a: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</a:rPr>
                <a:t>НТЦ </a:t>
              </a: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«ВНИИАШ» формирует проектные группы с участием разработчиков, являющихся сотрудниками внешних специализированных (региональных) центров </a:t>
              </a: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</a:rPr>
                <a:t>НТЦ «ВНИИАШ</a:t>
              </a: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</a:rPr>
                <a:t>», заключая с ними договора гражданско-правового характера (подряда)</a:t>
              </a:r>
              <a:r>
                <a:rPr lang="ru-RU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4" name="AutoShape 45"/>
            <p:cNvSpPr>
              <a:spLocks noChangeArrowheads="1"/>
            </p:cNvSpPr>
            <p:nvPr/>
          </p:nvSpPr>
          <p:spPr bwMode="gray">
            <a:xfrm>
              <a:off x="4578" y="3669"/>
              <a:ext cx="1080" cy="63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5" name="AutoShape 46"/>
            <p:cNvSpPr>
              <a:spLocks noChangeArrowheads="1"/>
            </p:cNvSpPr>
            <p:nvPr/>
          </p:nvSpPr>
          <p:spPr bwMode="gray">
            <a:xfrm>
              <a:off x="4601" y="3687"/>
              <a:ext cx="1032" cy="5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6" name="Oval 23"/>
            <p:cNvSpPr>
              <a:spLocks noChangeArrowheads="1"/>
            </p:cNvSpPr>
            <p:nvPr/>
          </p:nvSpPr>
          <p:spPr bwMode="gray">
            <a:xfrm>
              <a:off x="390" y="1370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7" name="Oval 24"/>
            <p:cNvSpPr>
              <a:spLocks noChangeArrowheads="1"/>
            </p:cNvSpPr>
            <p:nvPr/>
          </p:nvSpPr>
          <p:spPr bwMode="gray">
            <a:xfrm>
              <a:off x="393" y="1334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8" name="Oval 25"/>
            <p:cNvSpPr>
              <a:spLocks noChangeArrowheads="1"/>
            </p:cNvSpPr>
            <p:nvPr/>
          </p:nvSpPr>
          <p:spPr bwMode="gray">
            <a:xfrm>
              <a:off x="398" y="1336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499" name="Oval 26"/>
            <p:cNvSpPr>
              <a:spLocks noChangeArrowheads="1"/>
            </p:cNvSpPr>
            <p:nvPr/>
          </p:nvSpPr>
          <p:spPr bwMode="gray">
            <a:xfrm>
              <a:off x="402" y="1340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0" name="Oval 27"/>
            <p:cNvSpPr>
              <a:spLocks noChangeArrowheads="1"/>
            </p:cNvSpPr>
            <p:nvPr/>
          </p:nvSpPr>
          <p:spPr bwMode="gray">
            <a:xfrm>
              <a:off x="424" y="1350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1" name="Text Box 28"/>
            <p:cNvSpPr txBox="1">
              <a:spLocks noChangeArrowheads="1"/>
            </p:cNvSpPr>
            <p:nvPr/>
          </p:nvSpPr>
          <p:spPr bwMode="gray">
            <a:xfrm>
              <a:off x="476" y="1389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2" name="Oval 23"/>
            <p:cNvSpPr>
              <a:spLocks noChangeArrowheads="1"/>
            </p:cNvSpPr>
            <p:nvPr/>
          </p:nvSpPr>
          <p:spPr bwMode="gray">
            <a:xfrm>
              <a:off x="1553" y="1374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3" name="Oval 24"/>
            <p:cNvSpPr>
              <a:spLocks noChangeArrowheads="1"/>
            </p:cNvSpPr>
            <p:nvPr/>
          </p:nvSpPr>
          <p:spPr bwMode="gray">
            <a:xfrm>
              <a:off x="1556" y="1338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4" name="Oval 25"/>
            <p:cNvSpPr>
              <a:spLocks noChangeArrowheads="1"/>
            </p:cNvSpPr>
            <p:nvPr/>
          </p:nvSpPr>
          <p:spPr bwMode="gray">
            <a:xfrm>
              <a:off x="1561" y="1340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5" name="Oval 26"/>
            <p:cNvSpPr>
              <a:spLocks noChangeArrowheads="1"/>
            </p:cNvSpPr>
            <p:nvPr/>
          </p:nvSpPr>
          <p:spPr bwMode="gray">
            <a:xfrm>
              <a:off x="1565" y="1344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6" name="Oval 27"/>
            <p:cNvSpPr>
              <a:spLocks noChangeArrowheads="1"/>
            </p:cNvSpPr>
            <p:nvPr/>
          </p:nvSpPr>
          <p:spPr bwMode="gray">
            <a:xfrm>
              <a:off x="1587" y="1354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7" name="Text Box 28"/>
            <p:cNvSpPr txBox="1">
              <a:spLocks noChangeArrowheads="1"/>
            </p:cNvSpPr>
            <p:nvPr/>
          </p:nvSpPr>
          <p:spPr bwMode="gray">
            <a:xfrm>
              <a:off x="1639" y="1393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chemeClr val="accent4">
                      <a:lumMod val="50000"/>
                    </a:schemeClr>
                  </a:solidFill>
                </a:rPr>
                <a:t>2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8" name="Oval 23"/>
            <p:cNvSpPr>
              <a:spLocks noChangeArrowheads="1"/>
            </p:cNvSpPr>
            <p:nvPr/>
          </p:nvSpPr>
          <p:spPr bwMode="gray">
            <a:xfrm>
              <a:off x="2658" y="1370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09" name="Oval 24"/>
            <p:cNvSpPr>
              <a:spLocks noChangeArrowheads="1"/>
            </p:cNvSpPr>
            <p:nvPr/>
          </p:nvSpPr>
          <p:spPr bwMode="gray">
            <a:xfrm>
              <a:off x="2661" y="1334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0" name="Oval 25"/>
            <p:cNvSpPr>
              <a:spLocks noChangeArrowheads="1"/>
            </p:cNvSpPr>
            <p:nvPr/>
          </p:nvSpPr>
          <p:spPr bwMode="gray">
            <a:xfrm>
              <a:off x="2666" y="1336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1" name="Oval 26"/>
            <p:cNvSpPr>
              <a:spLocks noChangeArrowheads="1"/>
            </p:cNvSpPr>
            <p:nvPr/>
          </p:nvSpPr>
          <p:spPr bwMode="gray">
            <a:xfrm>
              <a:off x="2670" y="1340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2" name="Oval 27"/>
            <p:cNvSpPr>
              <a:spLocks noChangeArrowheads="1"/>
            </p:cNvSpPr>
            <p:nvPr/>
          </p:nvSpPr>
          <p:spPr bwMode="gray">
            <a:xfrm>
              <a:off x="2692" y="1350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3" name="Text Box 28"/>
            <p:cNvSpPr txBox="1">
              <a:spLocks noChangeArrowheads="1"/>
            </p:cNvSpPr>
            <p:nvPr/>
          </p:nvSpPr>
          <p:spPr bwMode="gray">
            <a:xfrm>
              <a:off x="2691" y="1389"/>
              <a:ext cx="33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2а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4" name="Oval 23"/>
            <p:cNvSpPr>
              <a:spLocks noChangeArrowheads="1"/>
            </p:cNvSpPr>
            <p:nvPr/>
          </p:nvSpPr>
          <p:spPr bwMode="gray">
            <a:xfrm>
              <a:off x="3792" y="1370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5" name="Oval 24"/>
            <p:cNvSpPr>
              <a:spLocks noChangeArrowheads="1"/>
            </p:cNvSpPr>
            <p:nvPr/>
          </p:nvSpPr>
          <p:spPr bwMode="gray">
            <a:xfrm>
              <a:off x="3795" y="1334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6" name="Oval 25"/>
            <p:cNvSpPr>
              <a:spLocks noChangeArrowheads="1"/>
            </p:cNvSpPr>
            <p:nvPr/>
          </p:nvSpPr>
          <p:spPr bwMode="gray">
            <a:xfrm>
              <a:off x="3800" y="1336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7" name="Oval 26"/>
            <p:cNvSpPr>
              <a:spLocks noChangeArrowheads="1"/>
            </p:cNvSpPr>
            <p:nvPr/>
          </p:nvSpPr>
          <p:spPr bwMode="gray">
            <a:xfrm>
              <a:off x="3804" y="1340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8" name="Oval 27"/>
            <p:cNvSpPr>
              <a:spLocks noChangeArrowheads="1"/>
            </p:cNvSpPr>
            <p:nvPr/>
          </p:nvSpPr>
          <p:spPr bwMode="gray">
            <a:xfrm>
              <a:off x="3826" y="1350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19" name="Text Box 28"/>
            <p:cNvSpPr txBox="1">
              <a:spLocks noChangeArrowheads="1"/>
            </p:cNvSpPr>
            <p:nvPr/>
          </p:nvSpPr>
          <p:spPr bwMode="gray">
            <a:xfrm>
              <a:off x="3823" y="1389"/>
              <a:ext cx="33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2б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20" name="Oval 23"/>
            <p:cNvSpPr>
              <a:spLocks noChangeArrowheads="1"/>
            </p:cNvSpPr>
            <p:nvPr/>
          </p:nvSpPr>
          <p:spPr bwMode="gray">
            <a:xfrm>
              <a:off x="4933" y="1364"/>
              <a:ext cx="404" cy="327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21" name="Oval 24"/>
            <p:cNvSpPr>
              <a:spLocks noChangeArrowheads="1"/>
            </p:cNvSpPr>
            <p:nvPr/>
          </p:nvSpPr>
          <p:spPr bwMode="gray">
            <a:xfrm>
              <a:off x="4936" y="1328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22" name="Oval 25"/>
            <p:cNvSpPr>
              <a:spLocks noChangeArrowheads="1"/>
            </p:cNvSpPr>
            <p:nvPr/>
          </p:nvSpPr>
          <p:spPr bwMode="gray">
            <a:xfrm>
              <a:off x="4941" y="1330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23" name="Oval 26"/>
            <p:cNvSpPr>
              <a:spLocks noChangeArrowheads="1"/>
            </p:cNvSpPr>
            <p:nvPr/>
          </p:nvSpPr>
          <p:spPr bwMode="gray">
            <a:xfrm>
              <a:off x="4945" y="1334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24" name="Oval 27"/>
            <p:cNvSpPr>
              <a:spLocks noChangeArrowheads="1"/>
            </p:cNvSpPr>
            <p:nvPr/>
          </p:nvSpPr>
          <p:spPr bwMode="gray">
            <a:xfrm>
              <a:off x="4967" y="1344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525" name="Text Box 28"/>
            <p:cNvSpPr txBox="1">
              <a:spLocks noChangeArrowheads="1"/>
            </p:cNvSpPr>
            <p:nvPr/>
          </p:nvSpPr>
          <p:spPr bwMode="gray">
            <a:xfrm>
              <a:off x="4968" y="1383"/>
              <a:ext cx="325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>
                  <a:solidFill>
                    <a:schemeClr val="accent4">
                      <a:lumMod val="50000"/>
                    </a:schemeClr>
                  </a:solidFill>
                </a:rPr>
                <a:t>2в</a:t>
              </a:r>
              <a:endParaRPr lang="en-US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Заголовок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457200" y="5578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Принципы 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взаимодействия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ВНИИАШ </a:t>
            </a: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4"/>
          <p:cNvSpPr>
            <a:spLocks noChangeArrowheads="1"/>
          </p:cNvSpPr>
          <p:nvPr/>
        </p:nvSpPr>
        <p:spPr bwMode="blackWhite">
          <a:xfrm>
            <a:off x="754831" y="1702073"/>
            <a:ext cx="7921625" cy="86518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ts val="1600"/>
              </a:lnSpc>
              <a:defRPr/>
            </a:pPr>
            <a:r>
              <a:rPr lang="ru-RU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 техническими вузами</a:t>
            </a:r>
            <a:r>
              <a:rPr lang="ru-RU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485" name="Picture 49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Group 65"/>
          <p:cNvGrpSpPr>
            <a:grpSpLocks/>
          </p:cNvGrpSpPr>
          <p:nvPr/>
        </p:nvGrpSpPr>
        <p:grpSpPr bwMode="auto">
          <a:xfrm>
            <a:off x="1685106" y="2629173"/>
            <a:ext cx="6781800" cy="4040187"/>
            <a:chOff x="699" y="1383"/>
            <a:chExt cx="4272" cy="2545"/>
          </a:xfrm>
        </p:grpSpPr>
        <p:grpSp>
          <p:nvGrpSpPr>
            <p:cNvPr id="20487" name="Group 63"/>
            <p:cNvGrpSpPr>
              <a:grpSpLocks/>
            </p:cNvGrpSpPr>
            <p:nvPr/>
          </p:nvGrpSpPr>
          <p:grpSpPr bwMode="auto">
            <a:xfrm>
              <a:off x="699" y="1383"/>
              <a:ext cx="1996" cy="2545"/>
              <a:chOff x="699" y="1383"/>
              <a:chExt cx="1996" cy="2545"/>
            </a:xfrm>
          </p:grpSpPr>
          <p:sp>
            <p:nvSpPr>
              <p:cNvPr id="20502" name="AutoShape 4"/>
              <p:cNvSpPr>
                <a:spLocks noChangeArrowheads="1"/>
              </p:cNvSpPr>
              <p:nvPr/>
            </p:nvSpPr>
            <p:spPr bwMode="gray">
              <a:xfrm>
                <a:off x="699" y="1580"/>
                <a:ext cx="1990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4E91D4"/>
                  </a:gs>
                  <a:gs pos="100000">
                    <a:srgbClr val="3477A4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3" name="AutoShape 5"/>
              <p:cNvSpPr>
                <a:spLocks noChangeArrowheads="1"/>
              </p:cNvSpPr>
              <p:nvPr/>
            </p:nvSpPr>
            <p:spPr bwMode="gray">
              <a:xfrm>
                <a:off x="730" y="1585"/>
                <a:ext cx="1930" cy="1766"/>
              </a:xfrm>
              <a:prstGeom prst="roundRect">
                <a:avLst>
                  <a:gd name="adj" fmla="val 16667"/>
                </a:avLst>
              </a:prstGeom>
              <a:solidFill>
                <a:srgbClr val="3CA1E6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4" name="AutoShape 6"/>
              <p:cNvSpPr>
                <a:spLocks noChangeArrowheads="1"/>
              </p:cNvSpPr>
              <p:nvPr/>
            </p:nvSpPr>
            <p:spPr bwMode="gray">
              <a:xfrm>
                <a:off x="746" y="2885"/>
                <a:ext cx="1904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CA1E6">
                      <a:alpha val="0"/>
                    </a:srgbClr>
                  </a:gs>
                  <a:gs pos="100000">
                    <a:srgbClr val="9BCFF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5" name="AutoShape 7"/>
              <p:cNvSpPr>
                <a:spLocks noChangeArrowheads="1"/>
              </p:cNvSpPr>
              <p:nvPr/>
            </p:nvSpPr>
            <p:spPr bwMode="gray">
              <a:xfrm>
                <a:off x="746" y="1599"/>
                <a:ext cx="1904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EE0F7"/>
                  </a:gs>
                  <a:gs pos="100000">
                    <a:srgbClr val="3CA1E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6" name="AutoShape 8"/>
              <p:cNvSpPr>
                <a:spLocks noChangeArrowheads="1"/>
              </p:cNvSpPr>
              <p:nvPr/>
            </p:nvSpPr>
            <p:spPr bwMode="gray">
              <a:xfrm>
                <a:off x="705" y="3380"/>
                <a:ext cx="1990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729EB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7" name="AutoShape 9"/>
              <p:cNvSpPr>
                <a:spLocks noChangeArrowheads="1"/>
              </p:cNvSpPr>
              <p:nvPr/>
            </p:nvSpPr>
            <p:spPr bwMode="gray">
              <a:xfrm>
                <a:off x="746" y="3395"/>
                <a:ext cx="1904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DAFD4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8" name="Text Box 17"/>
              <p:cNvSpPr txBox="1">
                <a:spLocks noChangeArrowheads="1"/>
              </p:cNvSpPr>
              <p:nvPr/>
            </p:nvSpPr>
            <p:spPr bwMode="gray">
              <a:xfrm>
                <a:off x="769" y="1866"/>
                <a:ext cx="1892" cy="117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>
                    <a:solidFill>
                      <a:schemeClr val="accent4">
                        <a:lumMod val="50000"/>
                      </a:schemeClr>
                    </a:solidFill>
                  </a:rPr>
                  <a:t>Установление долгосрочных партнерских отношений с российскими техническими вузами – в области технологического перевооружения машиностроения, разработки средств машиностроительного производства и кадрового обеспечения решения этих задач </a:t>
                </a:r>
                <a:endParaRPr lang="en-US" sz="140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9" name="Oval 23"/>
              <p:cNvSpPr>
                <a:spLocks noChangeArrowheads="1"/>
              </p:cNvSpPr>
              <p:nvPr/>
            </p:nvSpPr>
            <p:spPr bwMode="gray">
              <a:xfrm>
                <a:off x="1462" y="1419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10" name="Oval 24"/>
              <p:cNvSpPr>
                <a:spLocks noChangeArrowheads="1"/>
              </p:cNvSpPr>
              <p:nvPr/>
            </p:nvSpPr>
            <p:spPr bwMode="gray">
              <a:xfrm>
                <a:off x="1465" y="1383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11" name="Oval 25"/>
              <p:cNvSpPr>
                <a:spLocks noChangeArrowheads="1"/>
              </p:cNvSpPr>
              <p:nvPr/>
            </p:nvSpPr>
            <p:spPr bwMode="gray">
              <a:xfrm>
                <a:off x="1470" y="1385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12" name="Oval 26"/>
              <p:cNvSpPr>
                <a:spLocks noChangeArrowheads="1"/>
              </p:cNvSpPr>
              <p:nvPr/>
            </p:nvSpPr>
            <p:spPr bwMode="gray">
              <a:xfrm>
                <a:off x="1474" y="1389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13" name="Oval 27"/>
              <p:cNvSpPr>
                <a:spLocks noChangeArrowheads="1"/>
              </p:cNvSpPr>
              <p:nvPr/>
            </p:nvSpPr>
            <p:spPr bwMode="gray">
              <a:xfrm>
                <a:off x="1496" y="1399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14" name="Text Box 28"/>
              <p:cNvSpPr txBox="1">
                <a:spLocks noChangeArrowheads="1"/>
              </p:cNvSpPr>
              <p:nvPr/>
            </p:nvSpPr>
            <p:spPr bwMode="gray">
              <a:xfrm>
                <a:off x="1548" y="1438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>
                    <a:solidFill>
                      <a:schemeClr val="accent4">
                        <a:lumMod val="50000"/>
                      </a:schemeClr>
                    </a:solidFill>
                  </a:rPr>
                  <a:t>1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0488" name="Group 64"/>
            <p:cNvGrpSpPr>
              <a:grpSpLocks/>
            </p:cNvGrpSpPr>
            <p:nvPr/>
          </p:nvGrpSpPr>
          <p:grpSpPr bwMode="auto">
            <a:xfrm>
              <a:off x="2971" y="1383"/>
              <a:ext cx="2000" cy="2545"/>
              <a:chOff x="2971" y="1383"/>
              <a:chExt cx="2000" cy="2545"/>
            </a:xfrm>
          </p:grpSpPr>
          <p:sp>
            <p:nvSpPr>
              <p:cNvPr id="20489" name="AutoShape 19"/>
              <p:cNvSpPr>
                <a:spLocks noChangeArrowheads="1"/>
              </p:cNvSpPr>
              <p:nvPr/>
            </p:nvSpPr>
            <p:spPr bwMode="gray">
              <a:xfrm>
                <a:off x="2971" y="1580"/>
                <a:ext cx="1997" cy="180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rgbClr val="34B034"/>
                  </a:gs>
                  <a:gs pos="100000">
                    <a:srgbClr val="3F8B4A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0" name="AutoShape 20"/>
              <p:cNvSpPr>
                <a:spLocks noChangeArrowheads="1"/>
              </p:cNvSpPr>
              <p:nvPr/>
            </p:nvSpPr>
            <p:spPr bwMode="gray">
              <a:xfrm>
                <a:off x="3002" y="1585"/>
                <a:ext cx="1937" cy="1766"/>
              </a:xfrm>
              <a:prstGeom prst="roundRect">
                <a:avLst>
                  <a:gd name="adj" fmla="val 16667"/>
                </a:avLst>
              </a:prstGeom>
              <a:solidFill>
                <a:srgbClr val="73E77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1" name="AutoShape 21"/>
              <p:cNvSpPr>
                <a:spLocks noChangeArrowheads="1"/>
              </p:cNvSpPr>
              <p:nvPr/>
            </p:nvSpPr>
            <p:spPr bwMode="gray">
              <a:xfrm>
                <a:off x="3018" y="2885"/>
                <a:ext cx="1911" cy="44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3E77E"/>
                  </a:gs>
                  <a:gs pos="100000">
                    <a:srgbClr val="B3F2B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2" name="AutoShape 22"/>
              <p:cNvSpPr>
                <a:spLocks noChangeArrowheads="1"/>
              </p:cNvSpPr>
              <p:nvPr/>
            </p:nvSpPr>
            <p:spPr bwMode="gray">
              <a:xfrm>
                <a:off x="3018" y="1599"/>
                <a:ext cx="1911" cy="44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0F7D4"/>
                  </a:gs>
                  <a:gs pos="100000">
                    <a:srgbClr val="73E77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3" name="Text Box 29"/>
              <p:cNvSpPr txBox="1">
                <a:spLocks noChangeArrowheads="1"/>
              </p:cNvSpPr>
              <p:nvPr/>
            </p:nvSpPr>
            <p:spPr bwMode="gray">
              <a:xfrm>
                <a:off x="3041" y="1866"/>
                <a:ext cx="1899" cy="9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В области реализации проектов технологического перевооружения и разработки средств машиностроительного производства </a:t>
                </a:r>
                <a:r>
                  <a:rPr lang="ru-RU" sz="1400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НТЦ «ВНИИАШ</a:t>
                </a:r>
                <a:r>
                  <a:rPr lang="ru-RU" sz="1400" dirty="0">
                    <a:solidFill>
                      <a:schemeClr val="accent4">
                        <a:lumMod val="50000"/>
                      </a:schemeClr>
                    </a:solidFill>
                  </a:rPr>
                  <a:t>»  работает с техническими вузами по той же модели, что и с организациями-разработчиками </a:t>
                </a:r>
                <a:endParaRPr lang="en-US" sz="14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4" name="AutoShape 30"/>
              <p:cNvSpPr>
                <a:spLocks noChangeArrowheads="1"/>
              </p:cNvSpPr>
              <p:nvPr/>
            </p:nvSpPr>
            <p:spPr bwMode="gray">
              <a:xfrm>
                <a:off x="2974" y="3380"/>
                <a:ext cx="1997" cy="548"/>
              </a:xfrm>
              <a:prstGeom prst="roundRect">
                <a:avLst>
                  <a:gd name="adj" fmla="val 40389"/>
                </a:avLst>
              </a:prstGeom>
              <a:gradFill rotWithShape="1">
                <a:gsLst>
                  <a:gs pos="0">
                    <a:srgbClr val="58A4AE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5" name="AutoShape 31"/>
              <p:cNvSpPr>
                <a:spLocks noChangeArrowheads="1"/>
              </p:cNvSpPr>
              <p:nvPr/>
            </p:nvSpPr>
            <p:spPr bwMode="gray">
              <a:xfrm>
                <a:off x="3015" y="3395"/>
                <a:ext cx="1911" cy="4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72B2BB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6" name="Oval 23"/>
              <p:cNvSpPr>
                <a:spLocks noChangeArrowheads="1"/>
              </p:cNvSpPr>
              <p:nvPr/>
            </p:nvSpPr>
            <p:spPr bwMode="gray">
              <a:xfrm>
                <a:off x="3775" y="1419"/>
                <a:ext cx="404" cy="32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7" name="Oval 24"/>
              <p:cNvSpPr>
                <a:spLocks noChangeArrowheads="1"/>
              </p:cNvSpPr>
              <p:nvPr/>
            </p:nvSpPr>
            <p:spPr bwMode="gray">
              <a:xfrm>
                <a:off x="3778" y="1383"/>
                <a:ext cx="392" cy="39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8" name="Oval 25"/>
              <p:cNvSpPr>
                <a:spLocks noChangeArrowheads="1"/>
              </p:cNvSpPr>
              <p:nvPr/>
            </p:nvSpPr>
            <p:spPr bwMode="gray">
              <a:xfrm>
                <a:off x="3783" y="1385"/>
                <a:ext cx="383" cy="38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499" name="Oval 26"/>
              <p:cNvSpPr>
                <a:spLocks noChangeArrowheads="1"/>
              </p:cNvSpPr>
              <p:nvPr/>
            </p:nvSpPr>
            <p:spPr bwMode="gray">
              <a:xfrm>
                <a:off x="3787" y="1389"/>
                <a:ext cx="364" cy="35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0" name="Oval 27"/>
              <p:cNvSpPr>
                <a:spLocks noChangeArrowheads="1"/>
              </p:cNvSpPr>
              <p:nvPr/>
            </p:nvSpPr>
            <p:spPr bwMode="gray">
              <a:xfrm>
                <a:off x="3809" y="1399"/>
                <a:ext cx="323" cy="2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501" name="Text Box 28"/>
              <p:cNvSpPr txBox="1">
                <a:spLocks noChangeArrowheads="1"/>
              </p:cNvSpPr>
              <p:nvPr/>
            </p:nvSpPr>
            <p:spPr bwMode="gray">
              <a:xfrm>
                <a:off x="3861" y="1438"/>
                <a:ext cx="223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accent4">
                        <a:lumMod val="50000"/>
                      </a:schemeClr>
                    </a:solidFill>
                  </a:rPr>
                  <a:t>2</a:t>
                </a:r>
                <a:endParaRPr lang="en-US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Заголовок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457200" y="5578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Принципы 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взаимодействия</a:t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ВНИИАШ </a:t>
            </a: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4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0350"/>
            <a:ext cx="17811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827088" y="3357563"/>
            <a:ext cx="8135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 !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789" y="4221088"/>
            <a:ext cx="282337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34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0" name="Group 62"/>
          <p:cNvGrpSpPr>
            <a:grpSpLocks/>
          </p:cNvGrpSpPr>
          <p:nvPr/>
        </p:nvGrpSpPr>
        <p:grpSpPr bwMode="auto">
          <a:xfrm>
            <a:off x="611560" y="1052736"/>
            <a:ext cx="8136904" cy="5472608"/>
            <a:chOff x="158" y="563"/>
            <a:chExt cx="5422" cy="3774"/>
          </a:xfrm>
        </p:grpSpPr>
        <p:sp>
          <p:nvSpPr>
            <p:cNvPr id="1031" name="AutoShape 6"/>
            <p:cNvSpPr>
              <a:spLocks noChangeArrowheads="1"/>
            </p:cNvSpPr>
            <p:nvPr/>
          </p:nvSpPr>
          <p:spPr bwMode="auto">
            <a:xfrm>
              <a:off x="2994" y="1190"/>
              <a:ext cx="2586" cy="313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>
                <a:latin typeface="Verdana" pitchFamily="34" charset="0"/>
              </a:endParaRPr>
            </a:p>
          </p:txBody>
        </p:sp>
        <p:graphicFrame>
          <p:nvGraphicFramePr>
            <p:cNvPr id="1026" name="Object 57"/>
            <p:cNvGraphicFramePr>
              <a:graphicFrameLocks noChangeAspect="1"/>
            </p:cNvGraphicFramePr>
            <p:nvPr/>
          </p:nvGraphicFramePr>
          <p:xfrm>
            <a:off x="396" y="1310"/>
            <a:ext cx="2132" cy="2851"/>
          </p:xfrm>
          <a:graphic>
            <a:graphicData uri="http://schemas.openxmlformats.org/presentationml/2006/ole">
              <p:oleObj spid="_x0000_s1026" name="Visio" r:id="rId4" imgW="4003743" imgH="5353769" progId="Visio.Drawing.11">
                <p:embed/>
              </p:oleObj>
            </a:graphicData>
          </a:graphic>
        </p:graphicFrame>
        <p:sp>
          <p:nvSpPr>
            <p:cNvPr id="1033" name="AutoShape 6"/>
            <p:cNvSpPr>
              <a:spLocks noChangeArrowheads="1"/>
            </p:cNvSpPr>
            <p:nvPr/>
          </p:nvSpPr>
          <p:spPr bwMode="auto">
            <a:xfrm>
              <a:off x="158" y="1190"/>
              <a:ext cx="2586" cy="313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>
                <a:latin typeface="Verdana" pitchFamily="34" charset="0"/>
              </a:endParaRPr>
            </a:p>
          </p:txBody>
        </p:sp>
        <p:sp>
          <p:nvSpPr>
            <p:cNvPr id="171045" name="Text Box 7"/>
            <p:cNvSpPr txBox="1">
              <a:spLocks noChangeArrowheads="1"/>
            </p:cNvSpPr>
            <p:nvPr/>
          </p:nvSpPr>
          <p:spPr bwMode="auto">
            <a:xfrm>
              <a:off x="1023" y="754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ru-RU" sz="2000" b="1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СССР</a:t>
              </a:r>
              <a:endParaRPr lang="en-US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6810" name="Freeform 10"/>
            <p:cNvSpPr>
              <a:spLocks/>
            </p:cNvSpPr>
            <p:nvPr/>
          </p:nvSpPr>
          <p:spPr bwMode="gray">
            <a:xfrm rot="5400000" flipH="1">
              <a:off x="1361" y="731"/>
              <a:ext cx="453" cy="499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80"/>
                <a:gd name="T85" fmla="*/ 0 h 798"/>
                <a:gd name="T86" fmla="*/ 580 w 580"/>
                <a:gd name="T87" fmla="*/ 798 h 79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rgbClr val="C5D9F6"/>
                </a:gs>
              </a:gsLst>
              <a:lin ang="0" scaled="1"/>
            </a:gradFill>
            <a:ln w="0">
              <a:noFill/>
              <a:round/>
              <a:headEnd/>
              <a:tailEnd/>
            </a:ln>
          </p:spPr>
          <p:txBody>
            <a:bodyPr rot="10800000" vert="eaVert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36" name="Group 11"/>
            <p:cNvGrpSpPr>
              <a:grpSpLocks/>
            </p:cNvGrpSpPr>
            <p:nvPr/>
          </p:nvGrpSpPr>
          <p:grpSpPr bwMode="auto">
            <a:xfrm>
              <a:off x="1728" y="563"/>
              <a:ext cx="2312" cy="735"/>
              <a:chOff x="1997" y="1314"/>
              <a:chExt cx="1889" cy="1009"/>
            </a:xfrm>
          </p:grpSpPr>
          <p:grpSp>
            <p:nvGrpSpPr>
              <p:cNvPr id="1040" name="Group 12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76813" name="Oval 13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76814" name="Oval 14"/>
                <p:cNvSpPr>
                  <a:spLocks noChangeArrowheads="1"/>
                </p:cNvSpPr>
                <p:nvPr/>
              </p:nvSpPr>
              <p:spPr bwMode="gray">
                <a:xfrm>
                  <a:off x="1973" y="1029"/>
                  <a:ext cx="1905" cy="90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>
                        <a:gamma/>
                        <a:tint val="44314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sp>
            <p:nvSpPr>
              <p:cNvPr id="76815" name="Oval 15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6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6816" name="Oval 16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6817" name="Oval 17"/>
              <p:cNvSpPr>
                <a:spLocks noChangeArrowheads="1"/>
              </p:cNvSpPr>
              <p:nvPr/>
            </p:nvSpPr>
            <p:spPr bwMode="gray">
              <a:xfrm>
                <a:off x="2125" y="1326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6818" name="Oval 18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171057" name="Text Box 19"/>
            <p:cNvSpPr txBox="1">
              <a:spLocks noChangeArrowheads="1"/>
            </p:cNvSpPr>
            <p:nvPr/>
          </p:nvSpPr>
          <p:spPr bwMode="auto">
            <a:xfrm>
              <a:off x="2316" y="618"/>
              <a:ext cx="1128" cy="5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Актуальность</a:t>
              </a:r>
            </a:p>
            <a:p>
              <a:pPr algn="ctr" eaLnBrk="0" hangingPunct="0">
                <a:defRPr/>
              </a:pPr>
              <a:r>
                <a:rPr lang="ru-RU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деятельности</a:t>
              </a:r>
              <a:endParaRPr lang="en-US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defRPr/>
              </a:pP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76808" name="Freeform 8"/>
            <p:cNvSpPr>
              <a:spLocks/>
            </p:cNvSpPr>
            <p:nvPr/>
          </p:nvSpPr>
          <p:spPr bwMode="gray">
            <a:xfrm rot="16200000">
              <a:off x="3893" y="739"/>
              <a:ext cx="469" cy="499"/>
            </a:xfrm>
            <a:custGeom>
              <a:avLst/>
              <a:gdLst>
                <a:gd name="T0" fmla="*/ 580 w 580"/>
                <a:gd name="T1" fmla="*/ 0 h 798"/>
                <a:gd name="T2" fmla="*/ 578 w 580"/>
                <a:gd name="T3" fmla="*/ 90 h 798"/>
                <a:gd name="T4" fmla="*/ 568 w 580"/>
                <a:gd name="T5" fmla="*/ 174 h 798"/>
                <a:gd name="T6" fmla="*/ 552 w 580"/>
                <a:gd name="T7" fmla="*/ 252 h 798"/>
                <a:gd name="T8" fmla="*/ 526 w 580"/>
                <a:gd name="T9" fmla="*/ 324 h 798"/>
                <a:gd name="T10" fmla="*/ 494 w 580"/>
                <a:gd name="T11" fmla="*/ 390 h 798"/>
                <a:gd name="T12" fmla="*/ 452 w 580"/>
                <a:gd name="T13" fmla="*/ 450 h 798"/>
                <a:gd name="T14" fmla="*/ 402 w 580"/>
                <a:gd name="T15" fmla="*/ 508 h 798"/>
                <a:gd name="T16" fmla="*/ 342 w 580"/>
                <a:gd name="T17" fmla="*/ 560 h 798"/>
                <a:gd name="T18" fmla="*/ 270 w 580"/>
                <a:gd name="T19" fmla="*/ 610 h 798"/>
                <a:gd name="T20" fmla="*/ 188 w 580"/>
                <a:gd name="T21" fmla="*/ 656 h 798"/>
                <a:gd name="T22" fmla="*/ 188 w 580"/>
                <a:gd name="T23" fmla="*/ 798 h 798"/>
                <a:gd name="T24" fmla="*/ 0 w 580"/>
                <a:gd name="T25" fmla="*/ 514 h 798"/>
                <a:gd name="T26" fmla="*/ 188 w 580"/>
                <a:gd name="T27" fmla="*/ 230 h 798"/>
                <a:gd name="T28" fmla="*/ 188 w 580"/>
                <a:gd name="T29" fmla="*/ 372 h 798"/>
                <a:gd name="T30" fmla="*/ 224 w 580"/>
                <a:gd name="T31" fmla="*/ 368 h 798"/>
                <a:gd name="T32" fmla="*/ 264 w 580"/>
                <a:gd name="T33" fmla="*/ 356 h 798"/>
                <a:gd name="T34" fmla="*/ 306 w 580"/>
                <a:gd name="T35" fmla="*/ 336 h 798"/>
                <a:gd name="T36" fmla="*/ 348 w 580"/>
                <a:gd name="T37" fmla="*/ 310 h 798"/>
                <a:gd name="T38" fmla="*/ 392 w 580"/>
                <a:gd name="T39" fmla="*/ 280 h 798"/>
                <a:gd name="T40" fmla="*/ 432 w 580"/>
                <a:gd name="T41" fmla="*/ 246 h 798"/>
                <a:gd name="T42" fmla="*/ 472 w 580"/>
                <a:gd name="T43" fmla="*/ 208 h 798"/>
                <a:gd name="T44" fmla="*/ 506 w 580"/>
                <a:gd name="T45" fmla="*/ 166 h 798"/>
                <a:gd name="T46" fmla="*/ 536 w 580"/>
                <a:gd name="T47" fmla="*/ 124 h 798"/>
                <a:gd name="T48" fmla="*/ 558 w 580"/>
                <a:gd name="T49" fmla="*/ 82 h 798"/>
                <a:gd name="T50" fmla="*/ 574 w 580"/>
                <a:gd name="T51" fmla="*/ 40 h 798"/>
                <a:gd name="T52" fmla="*/ 578 w 580"/>
                <a:gd name="T53" fmla="*/ 0 h 798"/>
                <a:gd name="T54" fmla="*/ 580 w 580"/>
                <a:gd name="T55" fmla="*/ 0 h 79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80"/>
                <a:gd name="T85" fmla="*/ 0 h 798"/>
                <a:gd name="T86" fmla="*/ 580 w 580"/>
                <a:gd name="T87" fmla="*/ 798 h 79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rgbClr val="BFE1E8"/>
                </a:gs>
              </a:gsLst>
              <a:lin ang="0" scaled="1"/>
            </a:gradFill>
            <a:ln w="0">
              <a:noFill/>
              <a:round/>
              <a:headEnd/>
              <a:tailEnd/>
            </a:ln>
          </p:spPr>
          <p:txBody>
            <a:bodyPr vert="eaVert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1064" name="Text Box 7"/>
            <p:cNvSpPr txBox="1">
              <a:spLocks noChangeArrowheads="1"/>
            </p:cNvSpPr>
            <p:nvPr/>
          </p:nvSpPr>
          <p:spPr bwMode="auto">
            <a:xfrm>
              <a:off x="4195" y="754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ru-RU" sz="2000" b="1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РФ</a:t>
              </a:r>
              <a:endParaRPr lang="en-US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aphicFrame>
          <p:nvGraphicFramePr>
            <p:cNvPr id="1027" name="Object 60"/>
            <p:cNvGraphicFramePr>
              <a:graphicFrameLocks noChangeAspect="1"/>
            </p:cNvGraphicFramePr>
            <p:nvPr/>
          </p:nvGraphicFramePr>
          <p:xfrm>
            <a:off x="3198" y="1315"/>
            <a:ext cx="2223" cy="3022"/>
          </p:xfrm>
          <a:graphic>
            <a:graphicData uri="http://schemas.openxmlformats.org/presentationml/2006/ole">
              <p:oleObj spid="_x0000_s1027" name="Visio" r:id="rId5" imgW="4571730" imgH="6407270" progId="Visio.Drawing.11">
                <p:embed/>
              </p:oleObj>
            </a:graphicData>
          </a:graphic>
        </p:graphicFrame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835696" y="-26988"/>
            <a:ext cx="6851104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Развитие НТЦ ВНИИАШ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внииа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AutoShape 9"/>
          <p:cNvSpPr>
            <a:spLocks noChangeAspect="1" noChangeArrowheads="1" noTextEdit="1"/>
          </p:cNvSpPr>
          <p:nvPr/>
        </p:nvSpPr>
        <p:spPr bwMode="gray">
          <a:xfrm flipH="1">
            <a:off x="4957763" y="2798763"/>
            <a:ext cx="111283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gray">
          <a:xfrm rot="7401581">
            <a:off x="4895057" y="195183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rgbClr val="ABABAB">
                  <a:alpha val="0"/>
                </a:srgb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gray">
          <a:xfrm rot="35488158">
            <a:off x="4974431" y="44775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ABABAB">
                  <a:alpha val="0"/>
                </a:srgb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gray">
          <a:xfrm rot="3758179">
            <a:off x="3383757" y="202485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rgbClr val="ABABAB">
                  <a:alpha val="0"/>
                </a:srgb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gray">
          <a:xfrm rot="-3114134">
            <a:off x="3383756" y="44616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rgbClr val="ABABAB">
                  <a:alpha val="0"/>
                </a:srgb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gray">
          <a:xfrm rot="10800000">
            <a:off x="5580063" y="3213100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rgbClr val="ABABAB">
                  <a:alpha val="0"/>
                </a:srgb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gray">
          <a:xfrm>
            <a:off x="2700338" y="3213100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rgbClr val="ABABAB">
                  <a:alpha val="0"/>
                </a:srgb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228" name="Oval 9"/>
          <p:cNvSpPr>
            <a:spLocks noChangeArrowheads="1"/>
          </p:cNvSpPr>
          <p:nvPr/>
        </p:nvSpPr>
        <p:spPr bwMode="gray">
          <a:xfrm>
            <a:off x="2692400" y="1462088"/>
            <a:ext cx="3743325" cy="3744912"/>
          </a:xfrm>
          <a:prstGeom prst="ellips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9229" name="Group 10"/>
          <p:cNvGrpSpPr>
            <a:grpSpLocks/>
          </p:cNvGrpSpPr>
          <p:nvPr/>
        </p:nvGrpSpPr>
        <p:grpSpPr bwMode="auto">
          <a:xfrm>
            <a:off x="3348038" y="4719638"/>
            <a:ext cx="360362" cy="360362"/>
            <a:chOff x="2109" y="3612"/>
            <a:chExt cx="227" cy="227"/>
          </a:xfrm>
        </p:grpSpPr>
        <p:sp>
          <p:nvSpPr>
            <p:cNvPr id="83979" name="Oval 11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83981" name="Oval 13"/>
          <p:cNvSpPr>
            <a:spLocks noChangeArrowheads="1"/>
          </p:cNvSpPr>
          <p:nvPr/>
        </p:nvSpPr>
        <p:spPr bwMode="gray">
          <a:xfrm>
            <a:off x="3624263" y="24145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82" name="Oval 14"/>
          <p:cNvSpPr>
            <a:spLocks noChangeArrowheads="1"/>
          </p:cNvSpPr>
          <p:nvPr/>
        </p:nvSpPr>
        <p:spPr bwMode="gray">
          <a:xfrm>
            <a:off x="3617913" y="23987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83" name="Oval 15"/>
          <p:cNvSpPr>
            <a:spLocks noChangeArrowheads="1"/>
          </p:cNvSpPr>
          <p:nvPr/>
        </p:nvSpPr>
        <p:spPr bwMode="gray">
          <a:xfrm>
            <a:off x="3751263" y="25415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3984" name="Oval 16"/>
          <p:cNvSpPr>
            <a:spLocks noChangeArrowheads="1"/>
          </p:cNvSpPr>
          <p:nvPr/>
        </p:nvSpPr>
        <p:spPr bwMode="gray">
          <a:xfrm>
            <a:off x="3733800" y="25146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234" name="Oval 17"/>
          <p:cNvSpPr>
            <a:spLocks noChangeArrowheads="1"/>
          </p:cNvSpPr>
          <p:nvPr/>
        </p:nvSpPr>
        <p:spPr bwMode="gray">
          <a:xfrm>
            <a:off x="3835400" y="2625725"/>
            <a:ext cx="1522413" cy="1522413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9235" name="Oval 18"/>
          <p:cNvSpPr>
            <a:spLocks noChangeArrowheads="1"/>
          </p:cNvSpPr>
          <p:nvPr/>
        </p:nvSpPr>
        <p:spPr bwMode="gray">
          <a:xfrm>
            <a:off x="3857625" y="2644775"/>
            <a:ext cx="1471613" cy="1473200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9236" name="Oval 19"/>
          <p:cNvSpPr>
            <a:spLocks noChangeArrowheads="1"/>
          </p:cNvSpPr>
          <p:nvPr/>
        </p:nvSpPr>
        <p:spPr bwMode="gray">
          <a:xfrm>
            <a:off x="3875088" y="2654300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9237" name="Oval 20"/>
          <p:cNvSpPr>
            <a:spLocks noChangeArrowheads="1"/>
          </p:cNvSpPr>
          <p:nvPr/>
        </p:nvSpPr>
        <p:spPr bwMode="gray">
          <a:xfrm>
            <a:off x="3890963" y="2668588"/>
            <a:ext cx="1366837" cy="1341437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9238" name="Oval 21"/>
          <p:cNvSpPr>
            <a:spLocks noChangeArrowheads="1"/>
          </p:cNvSpPr>
          <p:nvPr/>
        </p:nvSpPr>
        <p:spPr bwMode="gray">
          <a:xfrm>
            <a:off x="3971925" y="2705100"/>
            <a:ext cx="1214438" cy="109061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75182" name="Text Box 22"/>
          <p:cNvSpPr txBox="1">
            <a:spLocks noChangeArrowheads="1"/>
          </p:cNvSpPr>
          <p:nvPr/>
        </p:nvSpPr>
        <p:spPr bwMode="gray">
          <a:xfrm>
            <a:off x="3708400" y="3114675"/>
            <a:ext cx="17748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Актуальность</a:t>
            </a:r>
          </a:p>
          <a:p>
            <a:pPr algn="ctr" eaLnBrk="0" hangingPunct="0">
              <a:defRPr/>
            </a:pPr>
            <a:r>
              <a:rPr lang="ru-RU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НТЦ </a:t>
            </a:r>
            <a:r>
              <a:rPr lang="ru-RU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ВНИИАШ</a:t>
            </a:r>
            <a:endParaRPr lang="en-US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1038225" y="1447800"/>
            <a:ext cx="23590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b="1"/>
              <a:t>Восстановление </a:t>
            </a:r>
          </a:p>
          <a:p>
            <a:pPr algn="r" eaLnBrk="0" hangingPunct="0"/>
            <a:r>
              <a:rPr lang="ru-RU" sz="1600" b="1"/>
              <a:t>суверенитета страны</a:t>
            </a:r>
            <a:endParaRPr lang="en-US" sz="1600" b="1"/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6629400" y="3200400"/>
            <a:ext cx="25019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/>
              <a:t>Повышение </a:t>
            </a:r>
          </a:p>
          <a:p>
            <a:pPr eaLnBrk="0" hangingPunct="0"/>
            <a:r>
              <a:rPr lang="ru-RU" sz="1600" b="1"/>
              <a:t>эффективности </a:t>
            </a:r>
          </a:p>
          <a:p>
            <a:pPr eaLnBrk="0" hangingPunct="0"/>
            <a:r>
              <a:rPr lang="ru-RU" sz="1600" b="1"/>
              <a:t>абразивной обработки</a:t>
            </a:r>
            <a:endParaRPr lang="en-US" sz="1600" b="1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5715000" y="4800600"/>
            <a:ext cx="23590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/>
              <a:t>Реализация научного</a:t>
            </a:r>
          </a:p>
          <a:p>
            <a:pPr eaLnBrk="0" hangingPunct="0"/>
            <a:r>
              <a:rPr lang="ru-RU" sz="1600" b="1"/>
              <a:t> потенциала </a:t>
            </a:r>
            <a:endParaRPr lang="en-US" sz="1600" b="1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666750" y="3200400"/>
            <a:ext cx="18161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b="1"/>
              <a:t>Экономические </a:t>
            </a:r>
          </a:p>
          <a:p>
            <a:pPr algn="r" eaLnBrk="0" hangingPunct="0"/>
            <a:r>
              <a:rPr lang="ru-RU" sz="1600" b="1"/>
              <a:t>санкции</a:t>
            </a:r>
            <a:endParaRPr lang="en-US" sz="1600" b="1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123950" y="4738688"/>
            <a:ext cx="21971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b="1"/>
              <a:t>Импортозамещение</a:t>
            </a:r>
            <a:endParaRPr lang="en-US" sz="1600" b="1"/>
          </a:p>
        </p:txBody>
      </p:sp>
      <p:grpSp>
        <p:nvGrpSpPr>
          <p:cNvPr id="9245" name="Group 29"/>
          <p:cNvGrpSpPr>
            <a:grpSpLocks/>
          </p:cNvGrpSpPr>
          <p:nvPr/>
        </p:nvGrpSpPr>
        <p:grpSpPr bwMode="auto">
          <a:xfrm>
            <a:off x="2514600" y="3225800"/>
            <a:ext cx="360363" cy="360363"/>
            <a:chOff x="2109" y="3612"/>
            <a:chExt cx="227" cy="227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9246" name="Group 32"/>
          <p:cNvGrpSpPr>
            <a:grpSpLocks/>
          </p:cNvGrpSpPr>
          <p:nvPr/>
        </p:nvGrpSpPr>
        <p:grpSpPr bwMode="auto">
          <a:xfrm>
            <a:off x="3352800" y="1549400"/>
            <a:ext cx="360363" cy="360363"/>
            <a:chOff x="2109" y="3612"/>
            <a:chExt cx="227" cy="227"/>
          </a:xfrm>
        </p:grpSpPr>
        <p:sp>
          <p:nvSpPr>
            <p:cNvPr id="84001" name="Oval 33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4002" name="Oval 34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9247" name="Group 35"/>
          <p:cNvGrpSpPr>
            <a:grpSpLocks/>
          </p:cNvGrpSpPr>
          <p:nvPr/>
        </p:nvGrpSpPr>
        <p:grpSpPr bwMode="auto">
          <a:xfrm>
            <a:off x="5334000" y="1549400"/>
            <a:ext cx="360363" cy="360363"/>
            <a:chOff x="2109" y="3612"/>
            <a:chExt cx="227" cy="227"/>
          </a:xfrm>
        </p:grpSpPr>
        <p:sp>
          <p:nvSpPr>
            <p:cNvPr id="84004" name="Oval 36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9248" name="Group 38"/>
          <p:cNvGrpSpPr>
            <a:grpSpLocks/>
          </p:cNvGrpSpPr>
          <p:nvPr/>
        </p:nvGrpSpPr>
        <p:grpSpPr bwMode="auto">
          <a:xfrm>
            <a:off x="6248400" y="3149600"/>
            <a:ext cx="360363" cy="360363"/>
            <a:chOff x="2109" y="3612"/>
            <a:chExt cx="227" cy="227"/>
          </a:xfrm>
        </p:grpSpPr>
        <p:sp>
          <p:nvSpPr>
            <p:cNvPr id="84007" name="Oval 3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4008" name="Oval 4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9249" name="Group 41"/>
          <p:cNvGrpSpPr>
            <a:grpSpLocks/>
          </p:cNvGrpSpPr>
          <p:nvPr/>
        </p:nvGrpSpPr>
        <p:grpSpPr bwMode="auto">
          <a:xfrm>
            <a:off x="5410200" y="4673600"/>
            <a:ext cx="360363" cy="360363"/>
            <a:chOff x="2109" y="3612"/>
            <a:chExt cx="227" cy="227"/>
          </a:xfrm>
        </p:grpSpPr>
        <p:sp>
          <p:nvSpPr>
            <p:cNvPr id="84010" name="Oval 42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6471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9250" name="Text Box 23"/>
          <p:cNvSpPr txBox="1">
            <a:spLocks noChangeArrowheads="1"/>
          </p:cNvSpPr>
          <p:nvPr/>
        </p:nvSpPr>
        <p:spPr bwMode="auto">
          <a:xfrm>
            <a:off x="5715000" y="1447800"/>
            <a:ext cx="295275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/>
              <a:t>Технологическое </a:t>
            </a:r>
          </a:p>
          <a:p>
            <a:pPr eaLnBrk="0" hangingPunct="0"/>
            <a:r>
              <a:rPr lang="ru-RU" sz="1600" b="1"/>
              <a:t>    перевооружение </a:t>
            </a:r>
          </a:p>
          <a:p>
            <a:pPr eaLnBrk="0" hangingPunct="0"/>
            <a:r>
              <a:rPr lang="ru-RU" sz="1600" b="1"/>
              <a:t>       машиностроительного </a:t>
            </a:r>
          </a:p>
          <a:p>
            <a:pPr eaLnBrk="0" hangingPunct="0"/>
            <a:r>
              <a:rPr lang="ru-RU" sz="1600" b="1"/>
              <a:t>          комплекса</a:t>
            </a:r>
            <a:endParaRPr lang="en-US" sz="1600" b="1"/>
          </a:p>
        </p:txBody>
      </p:sp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Заголовок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1835696" y="-26988"/>
            <a:ext cx="6851104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Развитие НТЦ ВНИИАШ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sp>
        <p:nvSpPr>
          <p:cNvPr id="5" name="Oval 24"/>
          <p:cNvSpPr>
            <a:spLocks noChangeArrowheads="1"/>
          </p:cNvSpPr>
          <p:nvPr/>
        </p:nvSpPr>
        <p:spPr bwMode="gray">
          <a:xfrm>
            <a:off x="964099" y="5445125"/>
            <a:ext cx="1746444" cy="48101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Oval 24"/>
          <p:cNvSpPr>
            <a:spLocks noChangeArrowheads="1"/>
          </p:cNvSpPr>
          <p:nvPr/>
        </p:nvSpPr>
        <p:spPr bwMode="gray">
          <a:xfrm>
            <a:off x="964099" y="4365625"/>
            <a:ext cx="1684563" cy="48101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2780426" y="1989138"/>
            <a:ext cx="3807798" cy="3456086"/>
            <a:chOff x="793" y="1207"/>
            <a:chExt cx="3283" cy="2648"/>
          </a:xfrm>
        </p:grpSpPr>
        <p:grpSp>
          <p:nvGrpSpPr>
            <p:cNvPr id="24" name="Group 16"/>
            <p:cNvGrpSpPr>
              <a:grpSpLocks/>
            </p:cNvGrpSpPr>
            <p:nvPr/>
          </p:nvGrpSpPr>
          <p:grpSpPr bwMode="auto">
            <a:xfrm rot="-3821915">
              <a:off x="1253" y="747"/>
              <a:ext cx="1279" cy="2200"/>
              <a:chOff x="4166" y="1706"/>
              <a:chExt cx="1252" cy="1252"/>
            </a:xfrm>
          </p:grpSpPr>
          <p:sp>
            <p:nvSpPr>
              <p:cNvPr id="38" name="Oval 1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/>
              </a:p>
            </p:txBody>
          </p:sp>
          <p:sp>
            <p:nvSpPr>
              <p:cNvPr id="39" name="Oval 1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/>
              </a:p>
            </p:txBody>
          </p:sp>
          <p:sp>
            <p:nvSpPr>
              <p:cNvPr id="40" name="Oval 1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/>
              </a:p>
            </p:txBody>
          </p:sp>
          <p:sp>
            <p:nvSpPr>
              <p:cNvPr id="41" name="Oval 2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ru-RU"/>
              </a:p>
            </p:txBody>
          </p:sp>
        </p:grpSp>
        <p:sp>
          <p:nvSpPr>
            <p:cNvPr id="25" name="Text Box 39"/>
            <p:cNvSpPr txBox="1">
              <a:spLocks noChangeArrowheads="1"/>
            </p:cNvSpPr>
            <p:nvPr/>
          </p:nvSpPr>
          <p:spPr bwMode="gray">
            <a:xfrm>
              <a:off x="862" y="1353"/>
              <a:ext cx="1100" cy="5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1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Машинострои</a:t>
              </a: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  <a:p>
              <a:pPr algn="ctr" eaLnBrk="0" hangingPunct="0">
                <a:defRPr/>
              </a:pP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тельный </a:t>
              </a:r>
            </a:p>
            <a:p>
              <a:pPr algn="ctr" eaLnBrk="0" hangingPunct="0">
                <a:defRPr/>
              </a:pP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комплекс</a:t>
              </a:r>
              <a:endPara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" name="Group 16"/>
            <p:cNvGrpSpPr>
              <a:grpSpLocks/>
            </p:cNvGrpSpPr>
            <p:nvPr/>
          </p:nvGrpSpPr>
          <p:grpSpPr bwMode="auto">
            <a:xfrm rot="2862965">
              <a:off x="2336" y="845"/>
              <a:ext cx="1279" cy="2200"/>
              <a:chOff x="4166" y="1706"/>
              <a:chExt cx="1252" cy="1252"/>
            </a:xfrm>
          </p:grpSpPr>
          <p:sp>
            <p:nvSpPr>
              <p:cNvPr id="34" name="Oval 1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Oval 1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Oval 1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Oval 2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7" name="Text Box 39"/>
            <p:cNvSpPr txBox="1">
              <a:spLocks noChangeArrowheads="1"/>
            </p:cNvSpPr>
            <p:nvPr/>
          </p:nvSpPr>
          <p:spPr bwMode="gray">
            <a:xfrm>
              <a:off x="2950" y="1353"/>
              <a:ext cx="1016" cy="5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Предприятия</a:t>
              </a:r>
            </a:p>
            <a:p>
              <a:pPr algn="ctr" eaLnBrk="0" hangingPunct="0">
                <a:defRPr/>
              </a:pP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абразивной </a:t>
              </a:r>
            </a:p>
            <a:p>
              <a:pPr algn="ctr" eaLnBrk="0" hangingPunct="0">
                <a:defRPr/>
              </a:pP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отрасли</a:t>
              </a:r>
              <a:endPara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8" name="Group 16"/>
            <p:cNvGrpSpPr>
              <a:grpSpLocks/>
            </p:cNvGrpSpPr>
            <p:nvPr/>
          </p:nvGrpSpPr>
          <p:grpSpPr bwMode="auto">
            <a:xfrm rot="10741826">
              <a:off x="1798" y="1655"/>
              <a:ext cx="1279" cy="2200"/>
              <a:chOff x="4166" y="1706"/>
              <a:chExt cx="1252" cy="1252"/>
            </a:xfrm>
          </p:grpSpPr>
          <p:sp>
            <p:nvSpPr>
              <p:cNvPr id="30" name="Oval 1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ru-RU"/>
              </a:p>
            </p:txBody>
          </p:sp>
          <p:sp>
            <p:nvSpPr>
              <p:cNvPr id="31" name="Oval 1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ru-RU"/>
              </a:p>
            </p:txBody>
          </p:sp>
          <p:sp>
            <p:nvSpPr>
              <p:cNvPr id="32" name="Oval 1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ru-RU"/>
              </a:p>
            </p:txBody>
          </p:sp>
          <p:sp>
            <p:nvSpPr>
              <p:cNvPr id="33" name="Oval 2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ru-RU"/>
              </a:p>
            </p:txBody>
          </p:sp>
        </p:grpSp>
        <p:sp>
          <p:nvSpPr>
            <p:cNvPr id="29" name="Text Box 39"/>
            <p:cNvSpPr txBox="1">
              <a:spLocks noChangeArrowheads="1"/>
            </p:cNvSpPr>
            <p:nvPr/>
          </p:nvSpPr>
          <p:spPr bwMode="gray">
            <a:xfrm>
              <a:off x="2205" y="3348"/>
              <a:ext cx="520" cy="2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Наука</a:t>
              </a:r>
              <a:endPara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8" name="Oval 32"/>
          <p:cNvSpPr>
            <a:spLocks noChangeArrowheads="1"/>
          </p:cNvSpPr>
          <p:nvPr/>
        </p:nvSpPr>
        <p:spPr bwMode="gray">
          <a:xfrm>
            <a:off x="3770786" y="2349500"/>
            <a:ext cx="1932089" cy="2200275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gray">
          <a:xfrm>
            <a:off x="3770786" y="2420938"/>
            <a:ext cx="1886710" cy="2146300"/>
          </a:xfrm>
          <a:prstGeom prst="ellipse">
            <a:avLst/>
          </a:prstGeom>
          <a:solidFill>
            <a:srgbClr val="CCFFCC"/>
          </a:soli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gray">
          <a:xfrm>
            <a:off x="3832668" y="2492375"/>
            <a:ext cx="1794575" cy="2005013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1" name="Oval 35"/>
          <p:cNvSpPr>
            <a:spLocks noChangeArrowheads="1"/>
          </p:cNvSpPr>
          <p:nvPr/>
        </p:nvSpPr>
        <p:spPr bwMode="gray">
          <a:xfrm>
            <a:off x="3957807" y="2708275"/>
            <a:ext cx="1694313" cy="1625600"/>
          </a:xfrm>
          <a:prstGeom prst="ellipse">
            <a:avLst/>
          </a:prstGeom>
          <a:solidFill>
            <a:srgbClr val="FFCC99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gray">
          <a:xfrm>
            <a:off x="3770786" y="2924175"/>
            <a:ext cx="187020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НТЦ </a:t>
            </a:r>
            <a:r>
              <a: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ВНИИАШ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 rot="19285847">
            <a:off x="3531385" y="3929658"/>
            <a:ext cx="411170" cy="546100"/>
          </a:xfrm>
          <a:prstGeom prst="chevron">
            <a:avLst>
              <a:gd name="adj" fmla="val 52514"/>
            </a:avLst>
          </a:prstGeom>
          <a:solidFill>
            <a:srgbClr val="33CCFF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 rot="12382680">
            <a:off x="5429073" y="4044125"/>
            <a:ext cx="411170" cy="546100"/>
          </a:xfrm>
          <a:prstGeom prst="chevron">
            <a:avLst>
              <a:gd name="adj" fmla="val 52514"/>
            </a:avLst>
          </a:prstGeom>
          <a:solidFill>
            <a:srgbClr val="0C788E"/>
          </a:solidFill>
          <a:ln w="0" algn="ctr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gray">
          <a:xfrm rot="1724288">
            <a:off x="5687721" y="4489098"/>
            <a:ext cx="1672186" cy="597751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Финансирование</a:t>
            </a:r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gray">
          <a:xfrm>
            <a:off x="683568" y="4292600"/>
            <a:ext cx="233913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Министерство </a:t>
            </a:r>
          </a:p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промышленности </a:t>
            </a:r>
          </a:p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и торговли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gray">
          <a:xfrm>
            <a:off x="539552" y="5453063"/>
            <a:ext cx="242677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Департамент металлургии, станкостроения </a:t>
            </a:r>
          </a:p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и тяжелого машиностроения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gray">
          <a:xfrm rot="19294316">
            <a:off x="2071705" y="4563132"/>
            <a:ext cx="1672186" cy="614806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Государственное </a:t>
            </a:r>
          </a:p>
          <a:p>
            <a:pPr algn="ctr" eaLnBrk="0" hangingPunct="0"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регулирование</a:t>
            </a:r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gray">
          <a:xfrm>
            <a:off x="6702612" y="4149725"/>
            <a:ext cx="1526420" cy="48101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gray">
          <a:xfrm>
            <a:off x="5579112" y="5373688"/>
            <a:ext cx="1526420" cy="481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gray">
          <a:xfrm>
            <a:off x="6732240" y="4005065"/>
            <a:ext cx="187220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Механизмы государственно-частного партнерства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gray">
          <a:xfrm>
            <a:off x="5652120" y="5373688"/>
            <a:ext cx="189208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Собственные и </a:t>
            </a:r>
          </a:p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</a:rPr>
              <a:t>привлеченные средства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Line 68"/>
          <p:cNvSpPr>
            <a:spLocks noChangeShapeType="1"/>
          </p:cNvSpPr>
          <p:nvPr/>
        </p:nvSpPr>
        <p:spPr bwMode="auto">
          <a:xfrm>
            <a:off x="1837322" y="49276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1146448" y="404664"/>
            <a:ext cx="6851104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Концепция </a:t>
            </a:r>
            <a:r>
              <a:rPr lang="ru-RU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сбалансированной </a:t>
            </a:r>
            <a:endParaRPr lang="ru-RU" sz="4000" b="1" kern="0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defRPr/>
            </a:pPr>
            <a:r>
              <a:rPr lang="ru-RU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связи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ВНИИАШ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8" name="Freeform 8"/>
          <p:cNvSpPr>
            <a:spLocks/>
          </p:cNvSpPr>
          <p:nvPr/>
        </p:nvSpPr>
        <p:spPr bwMode="gray">
          <a:xfrm>
            <a:off x="3968997" y="4960104"/>
            <a:ext cx="1395091" cy="91716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aphicFrame>
        <p:nvGraphicFramePr>
          <p:cNvPr id="4098" name="Object 17"/>
          <p:cNvGraphicFramePr>
            <a:graphicFrameLocks noChangeAspect="1"/>
          </p:cNvGraphicFramePr>
          <p:nvPr>
            <p:ph idx="1"/>
          </p:nvPr>
        </p:nvGraphicFramePr>
        <p:xfrm>
          <a:off x="4355976" y="1824329"/>
          <a:ext cx="4546688" cy="4340975"/>
        </p:xfrm>
        <a:graphic>
          <a:graphicData uri="http://schemas.openxmlformats.org/presentationml/2006/ole">
            <p:oleObj spid="_x0000_s4098" name="Visio" r:id="rId3" imgW="6616970" imgH="6706768" progId="Visio.Drawing.11">
              <p:embed/>
            </p:oleObj>
          </a:graphicData>
        </a:graphic>
      </p:graphicFrame>
      <p:pic>
        <p:nvPicPr>
          <p:cNvPr id="4102" name="Picture 7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4" name="Group 27"/>
          <p:cNvGrpSpPr>
            <a:grpSpLocks/>
          </p:cNvGrpSpPr>
          <p:nvPr/>
        </p:nvGrpSpPr>
        <p:grpSpPr bwMode="auto">
          <a:xfrm>
            <a:off x="677811" y="3212976"/>
            <a:ext cx="3606141" cy="3360828"/>
            <a:chOff x="82" y="2160"/>
            <a:chExt cx="2204" cy="1982"/>
          </a:xfrm>
        </p:grpSpPr>
        <p:sp>
          <p:nvSpPr>
            <p:cNvPr id="4106" name="Oval 36"/>
            <p:cNvSpPr>
              <a:spLocks noChangeArrowheads="1"/>
            </p:cNvSpPr>
            <p:nvPr/>
          </p:nvSpPr>
          <p:spPr bwMode="gray">
            <a:xfrm rot="-723406">
              <a:off x="129" y="3555"/>
              <a:ext cx="1778" cy="587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7" name="Oval 37"/>
            <p:cNvSpPr>
              <a:spLocks noChangeArrowheads="1"/>
            </p:cNvSpPr>
            <p:nvPr/>
          </p:nvSpPr>
          <p:spPr bwMode="gray">
            <a:xfrm>
              <a:off x="113" y="2160"/>
              <a:ext cx="2044" cy="1959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108" name="Oval 38"/>
            <p:cNvSpPr>
              <a:spLocks noChangeArrowheads="1"/>
            </p:cNvSpPr>
            <p:nvPr/>
          </p:nvSpPr>
          <p:spPr bwMode="gray">
            <a:xfrm>
              <a:off x="126" y="2203"/>
              <a:ext cx="1996" cy="191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109" name="Oval 39"/>
            <p:cNvSpPr>
              <a:spLocks noChangeArrowheads="1"/>
            </p:cNvSpPr>
            <p:nvPr/>
          </p:nvSpPr>
          <p:spPr bwMode="gray">
            <a:xfrm>
              <a:off x="123" y="2271"/>
              <a:ext cx="1899" cy="1786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110" name="Oval 40"/>
            <p:cNvSpPr>
              <a:spLocks noChangeArrowheads="1"/>
            </p:cNvSpPr>
            <p:nvPr/>
          </p:nvSpPr>
          <p:spPr bwMode="gray">
            <a:xfrm>
              <a:off x="195" y="2434"/>
              <a:ext cx="1690" cy="144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111" name="Text Box 41"/>
            <p:cNvSpPr txBox="1">
              <a:spLocks noChangeArrowheads="1"/>
            </p:cNvSpPr>
            <p:nvPr/>
          </p:nvSpPr>
          <p:spPr bwMode="gray">
            <a:xfrm>
              <a:off x="82" y="2362"/>
              <a:ext cx="2204" cy="17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000FF"/>
                  </a:solidFill>
                </a:rPr>
                <a:t>НТЦ </a:t>
              </a:r>
              <a:r>
                <a:rPr lang="ru-RU" sz="1200" b="1" dirty="0">
                  <a:solidFill>
                    <a:srgbClr val="0000FF"/>
                  </a:solidFill>
                </a:rPr>
                <a:t>ВНИИАШ должен стать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ядром, вокруг которого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будет сформирован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кластер «Российские абразивы».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В него войдут предприятия отрасли: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ИНВАБ (г. Волжский),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ИСМА (г. Иваново), 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ИНФ (г. Волжский),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ОАО «</a:t>
              </a:r>
              <a:r>
                <a:rPr lang="ru-RU" sz="1200" b="1" dirty="0" err="1">
                  <a:solidFill>
                    <a:srgbClr val="0000FF"/>
                  </a:solidFill>
                </a:rPr>
                <a:t>Косулинский</a:t>
              </a:r>
              <a:r>
                <a:rPr lang="ru-RU" sz="1200" b="1" dirty="0">
                  <a:solidFill>
                    <a:srgbClr val="0000FF"/>
                  </a:solidFill>
                </a:rPr>
                <a:t> абразивный завод»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(Свердловская область),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ОАО «</a:t>
              </a:r>
              <a:r>
                <a:rPr lang="ru-RU" sz="1200" b="1" dirty="0" err="1">
                  <a:solidFill>
                    <a:srgbClr val="0000FF"/>
                  </a:solidFill>
                </a:rPr>
                <a:t>Лужский</a:t>
              </a:r>
              <a:r>
                <a:rPr lang="ru-RU" sz="1200" b="1" dirty="0">
                  <a:solidFill>
                    <a:srgbClr val="0000FF"/>
                  </a:solidFill>
                </a:rPr>
                <a:t> абразивный завод»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(Ленинградская область),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ОАО  «Златоустовский абразивный завод»,</a:t>
              </a:r>
            </a:p>
            <a:p>
              <a:pPr algn="ctr"/>
              <a:r>
                <a:rPr lang="ru-RU" sz="1200" b="1" dirty="0">
                  <a:solidFill>
                    <a:srgbClr val="0000FF"/>
                  </a:solidFill>
                </a:rPr>
                <a:t> (г. Златоуст, Челябинская область).  </a:t>
              </a:r>
            </a:p>
            <a:p>
              <a:pPr algn="ctr"/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80252" name="Text Box 28"/>
          <p:cNvSpPr txBox="1">
            <a:spLocks noChangeArrowheads="1"/>
          </p:cNvSpPr>
          <p:nvPr/>
        </p:nvSpPr>
        <p:spPr bwMode="auto">
          <a:xfrm>
            <a:off x="4102741" y="5291916"/>
            <a:ext cx="12613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Решение</a:t>
            </a: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146448" y="404664"/>
            <a:ext cx="6851104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Концепция </a:t>
            </a:r>
            <a:r>
              <a:rPr lang="ru-RU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0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сбалансированной </a:t>
            </a:r>
            <a:endParaRPr lang="ru-RU" sz="4000" b="1" kern="0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defRPr/>
            </a:pPr>
            <a:r>
              <a:rPr lang="ru-RU" sz="40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связи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ВНИИАШ</a:t>
            </a:r>
          </a:p>
        </p:txBody>
      </p:sp>
      <p:sp>
        <p:nvSpPr>
          <p:cNvPr id="4103" name="Rectangle 19"/>
          <p:cNvSpPr>
            <a:spLocks noChangeArrowheads="1"/>
          </p:cNvSpPr>
          <p:nvPr/>
        </p:nvSpPr>
        <p:spPr bwMode="auto">
          <a:xfrm>
            <a:off x="395536" y="1772816"/>
            <a:ext cx="47525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rgbClr val="0000FF"/>
                </a:solidFill>
              </a:rPr>
              <a:t>10 сентября 2014 года  на платформе </a:t>
            </a:r>
            <a:r>
              <a:rPr lang="ru-RU" sz="1200" b="1" dirty="0" smtClean="0">
                <a:solidFill>
                  <a:srgbClr val="0000FF"/>
                </a:solidFill>
              </a:rPr>
              <a:t>НТЦ </a:t>
            </a:r>
            <a:r>
              <a:rPr lang="ru-RU" sz="1200" b="1" dirty="0">
                <a:solidFill>
                  <a:srgbClr val="0000FF"/>
                </a:solidFill>
              </a:rPr>
              <a:t>ВНИИАШ состоялась встреча выдающихся представителей абразивной отрасли и науки РФ, </a:t>
            </a:r>
          </a:p>
          <a:p>
            <a:pPr algn="ctr"/>
            <a:r>
              <a:rPr lang="ru-RU" sz="1200" b="1" dirty="0">
                <a:solidFill>
                  <a:srgbClr val="0000FF"/>
                </a:solidFill>
              </a:rPr>
              <a:t>где был подписана Резолюция </a:t>
            </a:r>
          </a:p>
          <a:p>
            <a:pPr algn="ctr"/>
            <a:r>
              <a:rPr lang="ru-RU" sz="1200" b="1" dirty="0">
                <a:solidFill>
                  <a:srgbClr val="0000FF"/>
                </a:solidFill>
              </a:rPr>
              <a:t>о необходимости </a:t>
            </a:r>
            <a:r>
              <a:rPr lang="ru-RU" sz="1200" b="1" dirty="0" smtClean="0">
                <a:solidFill>
                  <a:srgbClr val="0000FF"/>
                </a:solidFill>
              </a:rPr>
              <a:t>реализации инициатив о представлении НТЦ, как единого координирующего центра науки, машиностроительного комплекса и предприятий абразивной промышленности </a:t>
            </a:r>
            <a:endParaRPr lang="ru-RU" sz="1200" b="1" dirty="0">
              <a:solidFill>
                <a:srgbClr val="0000FF"/>
              </a:solidFill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НТЦ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ВНИИАШ </a:t>
            </a:r>
            <a:r>
              <a:rPr lang="ru-RU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ph idx="1"/>
          </p:nvPr>
        </p:nvGraphicFramePr>
        <p:xfrm>
          <a:off x="1908175" y="1125538"/>
          <a:ext cx="5183188" cy="5359400"/>
        </p:xfrm>
        <a:graphic>
          <a:graphicData uri="http://schemas.openxmlformats.org/presentationml/2006/ole">
            <p:oleObj spid="_x0000_s2050" name="Visio" r:id="rId3" imgW="6868809" imgH="7102775" progId="Visio.Drawing.11">
              <p:embed/>
            </p:oleObj>
          </a:graphicData>
        </a:graphic>
      </p:graphicFrame>
      <p:pic>
        <p:nvPicPr>
          <p:cNvPr id="2052" name="Picture 4" descr="внииаш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1" descr="SDC11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268413"/>
            <a:ext cx="2413000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7" descr="IMG_0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13732">
            <a:off x="5724525" y="3141663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2" descr="Париж 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3716338"/>
            <a:ext cx="19446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6" descr="SNV821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77253">
            <a:off x="7340600" y="5124450"/>
            <a:ext cx="18351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7"/>
          <p:cNvGraphicFramePr>
            <a:graphicFrameLocks noChangeAspect="1"/>
          </p:cNvGraphicFramePr>
          <p:nvPr>
            <p:ph idx="1"/>
          </p:nvPr>
        </p:nvGraphicFramePr>
        <p:xfrm>
          <a:off x="674688" y="1125538"/>
          <a:ext cx="4411662" cy="5327650"/>
        </p:xfrm>
        <a:graphic>
          <a:graphicData uri="http://schemas.openxmlformats.org/presentationml/2006/ole">
            <p:oleObj spid="_x0000_s3074" name="Visio" r:id="rId7" imgW="7192794" imgH="8686800" progId="Visio.Drawing.11">
              <p:embed/>
            </p:oleObj>
          </a:graphicData>
        </a:graphic>
      </p:graphicFrame>
      <p:pic>
        <p:nvPicPr>
          <p:cNvPr id="3080" name="Picture 3" descr="внииаш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9" descr="женева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475" y="1196975"/>
            <a:ext cx="22320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0" descr="Сканировать400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423493">
            <a:off x="713377" y="1484313"/>
            <a:ext cx="9286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3" descr="Сканировать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8909" y="2852738"/>
            <a:ext cx="9667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4" descr="Сканировать400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011066">
            <a:off x="276534" y="3925578"/>
            <a:ext cx="9175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5" descr="image1"/>
          <p:cNvPicPr>
            <a:picLocks noChangeAspect="1" noChangeArrowheads="1"/>
          </p:cNvPicPr>
          <p:nvPr/>
        </p:nvPicPr>
        <p:blipFill>
          <a:blip r:embed="rId13" cstate="print"/>
          <a:srcRect b="16063"/>
          <a:stretch>
            <a:fillRect/>
          </a:stretch>
        </p:blipFill>
        <p:spPr bwMode="auto">
          <a:xfrm>
            <a:off x="5508625" y="5084763"/>
            <a:ext cx="2160588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8" descr="SNV82074"/>
          <p:cNvPicPr>
            <a:picLocks noChangeAspect="1" noChangeArrowheads="1"/>
          </p:cNvPicPr>
          <p:nvPr/>
        </p:nvPicPr>
        <p:blipFill>
          <a:blip r:embed="rId14" cstate="print"/>
          <a:srcRect l="5301" t="13292" r="41570" b="28691"/>
          <a:stretch>
            <a:fillRect/>
          </a:stretch>
        </p:blipFill>
        <p:spPr bwMode="auto">
          <a:xfrm rot="-141734">
            <a:off x="7448550" y="3738563"/>
            <a:ext cx="169545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09600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ВНИИАШ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сегодня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136048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внииа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0"/>
            <a:ext cx="10414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НТЦ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ВНИИАШ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сегодня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5148064" y="2708920"/>
            <a:ext cx="3600400" cy="367240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9552" y="2636912"/>
            <a:ext cx="3600400" cy="367240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1560" y="2636912"/>
            <a:ext cx="4536504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000000"/>
                </a:solidFill>
              </a:rPr>
              <a:t>                   Цели: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повышение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квалификации 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перепод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готовка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специалистов предприятий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про-</a:t>
            </a:r>
          </a:p>
          <a:p>
            <a:pPr eaLnBrk="0" hangingPunct="0"/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мышленной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отрасли;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принятие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энергичных мер по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импорто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замещению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абразивного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инструмента;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повышение 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конкурентоспособности 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отечественной продукции; 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развитие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высокотехнологичных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произ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</a:p>
          <a:p>
            <a:pPr eaLnBrk="0" hangingPunct="0"/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водств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решение задачи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технологического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пере-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вооружения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машиностроительных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пред-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приятий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с преимущественным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приме-</a:t>
            </a:r>
          </a:p>
          <a:p>
            <a:pPr eaLnBrk="0" hangingPunct="0"/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нением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отечественных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конкуренто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способных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импортозамещающих 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абразивных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инструментов.</a:t>
            </a:r>
          </a:p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gray">
          <a:xfrm rot="16200000">
            <a:off x="7007791" y="1497265"/>
            <a:ext cx="939719" cy="1346806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AutoShape 9"/>
          <p:cNvSpPr>
            <a:spLocks noChangeAspect="1" noChangeArrowheads="1" noTextEdit="1"/>
          </p:cNvSpPr>
          <p:nvPr/>
        </p:nvSpPr>
        <p:spPr bwMode="gray">
          <a:xfrm flipH="1">
            <a:off x="4925208" y="2949166"/>
            <a:ext cx="946732" cy="135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Freeform 10"/>
          <p:cNvSpPr>
            <a:spLocks/>
          </p:cNvSpPr>
          <p:nvPr/>
        </p:nvSpPr>
        <p:spPr bwMode="gray">
          <a:xfrm rot="5400000" flipH="1">
            <a:off x="958243" y="1498141"/>
            <a:ext cx="941472" cy="1346806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2097827" y="908720"/>
            <a:ext cx="4948345" cy="1736244"/>
            <a:chOff x="1997" y="1314"/>
            <a:chExt cx="1889" cy="1009"/>
          </a:xfrm>
        </p:grpSpPr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tint val="44314"/>
                      <a:invGamma/>
                    </a:schemeClr>
                  </a:gs>
                  <a:gs pos="100000">
                    <a:schemeClr val="fol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8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49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47664" y="1125074"/>
            <a:ext cx="619555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Переподготовка кадров </a:t>
            </a:r>
          </a:p>
          <a:p>
            <a:pPr algn="ctr" eaLnBrk="0" hangingPunct="0"/>
            <a:r>
              <a:rPr lang="ru-RU" sz="2400" b="1" kern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высшей квалификации</a:t>
            </a:r>
            <a:endParaRPr lang="en-US" sz="2400" b="1" kern="0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148064" y="2708920"/>
            <a:ext cx="504056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         Тематика курсов*: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Основы технологии эксплуатации 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абразивного инструмента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(72 часа);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Процессы абразивной обработки,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абра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</a:p>
          <a:p>
            <a:pPr eaLnBrk="0" hangingPunct="0"/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зивные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инструменты и 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материалы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1400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72 часа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);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Проектирование процессов абразивной 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обработки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(256 часов);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Технологии производства и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эксплуатации</a:t>
            </a: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абразивных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материалов и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инструментов </a:t>
            </a:r>
          </a:p>
          <a:p>
            <a:pPr eaLnBrk="0" hangingPunct="0"/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512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часов</a:t>
            </a: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);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и другая тематика по требованию 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Заказчика.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0" hangingPunct="0"/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7" y="6285800"/>
            <a:ext cx="838842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*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По окончании курсов, в соответствии с часами, выдается либо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Свидетельство о повышении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квалификации, либо Удостоверение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установленного образца о повышении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квалификации, либо 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Диплом о дополнительном образовании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66CCFF"/>
      </a:accent1>
      <a:accent2>
        <a:srgbClr val="00FF80"/>
      </a:accent2>
      <a:accent3>
        <a:srgbClr val="FFFFFF"/>
      </a:accent3>
      <a:accent4>
        <a:srgbClr val="404040"/>
      </a:accent4>
      <a:accent5>
        <a:srgbClr val="B8E2FF"/>
      </a:accent5>
      <a:accent6>
        <a:srgbClr val="00E773"/>
      </a:accent6>
      <a:hlink>
        <a:srgbClr val="666666"/>
      </a:hlink>
      <a:folHlink>
        <a:srgbClr val="FF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7984</TotalTime>
  <Words>1574</Words>
  <Application>Microsoft Office PowerPoint</Application>
  <PresentationFormat>Экран (4:3)</PresentationFormat>
  <Paragraphs>277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Тема1</vt:lpstr>
      <vt:lpstr>Visio</vt:lpstr>
      <vt:lpstr>Научно-технологический центр «Волжский научно-исследовательский институт абразивов и шлифования»</vt:lpstr>
      <vt:lpstr>Развитие НТЦ ВНИИАШ</vt:lpstr>
      <vt:lpstr>Слайд 3</vt:lpstr>
      <vt:lpstr>Слайд 4</vt:lpstr>
      <vt:lpstr>Слайд 5</vt:lpstr>
      <vt:lpstr>Слайд 6</vt:lpstr>
      <vt:lpstr>НТЦ ВНИИАШ сегодня</vt:lpstr>
      <vt:lpstr>Слайд 8</vt:lpstr>
      <vt:lpstr>Слайд 9</vt:lpstr>
      <vt:lpstr>Инспекция работ  по развитию  НТЦ ВНИИАШ</vt:lpstr>
      <vt:lpstr>Задачи потребителей абразивного инструмента, решаемые НТЦ ВНИИАШ  </vt:lpstr>
      <vt:lpstr>Синхронизация процесса «Потребитель-Производитель» </vt:lpstr>
      <vt:lpstr>Синхронизация процесса «Потребитель-Производитель» </vt:lpstr>
      <vt:lpstr>Составляющие машиностроительного комплекса для экономического суверенитета России </vt:lpstr>
      <vt:lpstr>Контрагенты  </vt:lpstr>
      <vt:lpstr>Принципы  взаимодействия НТЦ ВНИИАШ  </vt:lpstr>
      <vt:lpstr>Принципы  взаимодействия НТЦ ВНИИАШ  </vt:lpstr>
      <vt:lpstr>Слайд 18</vt:lpstr>
      <vt:lpstr>Принципы  взаимодействия НТЦ ВНИИАШ  </vt:lpstr>
      <vt:lpstr>Слайд 20</vt:lpstr>
      <vt:lpstr>Слайд 21</vt:lpstr>
      <vt:lpstr>Слайд 22</vt:lpstr>
      <vt:lpstr>Слайд 23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873</cp:revision>
  <dcterms:created xsi:type="dcterms:W3CDTF">2010-05-23T14:28:12Z</dcterms:created>
  <dcterms:modified xsi:type="dcterms:W3CDTF">2016-11-10T10:38:21Z</dcterms:modified>
</cp:coreProperties>
</file>