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2" r:id="rId5"/>
    <p:sldId id="278" r:id="rId6"/>
    <p:sldId id="279" r:id="rId7"/>
    <p:sldId id="280" r:id="rId8"/>
    <p:sldId id="262" r:id="rId9"/>
    <p:sldId id="277" r:id="rId10"/>
    <p:sldId id="273" r:id="rId11"/>
    <p:sldId id="264" r:id="rId12"/>
    <p:sldId id="265" r:id="rId13"/>
    <p:sldId id="275" r:id="rId14"/>
    <p:sldId id="276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1" autoAdjust="0"/>
    <p:restoredTop sz="94660"/>
  </p:normalViewPr>
  <p:slideViewPr>
    <p:cSldViewPr>
      <p:cViewPr>
        <p:scale>
          <a:sx n="66" d="100"/>
          <a:sy n="66" d="100"/>
        </p:scale>
        <p:origin x="-146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48C3C-6C37-4C8E-A472-18BACA793516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F5383FF-ED6D-456D-B226-FCDF60C537F7}">
      <dgm:prSet phldrT="[Текст]" custT="1"/>
      <dgm:spPr/>
      <dgm:t>
        <a:bodyPr/>
        <a:lstStyle/>
        <a:p>
          <a:r>
            <a:rPr lang="ru-RU" sz="2400" b="1" dirty="0" smtClean="0"/>
            <a:t>производство</a:t>
          </a:r>
          <a:endParaRPr lang="ru-RU" sz="2400" b="1" dirty="0"/>
        </a:p>
      </dgm:t>
    </dgm:pt>
    <dgm:pt modelId="{AB21DBF4-62A8-4C61-97F0-1E116FBE59CF}" type="parTrans" cxnId="{C0B959CB-626A-4ACD-BC07-37551CEB7700}">
      <dgm:prSet/>
      <dgm:spPr/>
      <dgm:t>
        <a:bodyPr/>
        <a:lstStyle/>
        <a:p>
          <a:endParaRPr lang="ru-RU"/>
        </a:p>
      </dgm:t>
    </dgm:pt>
    <dgm:pt modelId="{A3D361E4-2925-4783-AD7F-AFB017C4B5D8}" type="sibTrans" cxnId="{C0B959CB-626A-4ACD-BC07-37551CEB7700}">
      <dgm:prSet/>
      <dgm:spPr/>
      <dgm:t>
        <a:bodyPr/>
        <a:lstStyle/>
        <a:p>
          <a:endParaRPr lang="ru-RU"/>
        </a:p>
      </dgm:t>
    </dgm:pt>
    <dgm:pt modelId="{4219E0ED-EC3A-46DB-AC8B-C3C52CF398B6}">
      <dgm:prSet phldrT="[Текст]" custT="1"/>
      <dgm:spPr/>
      <dgm:t>
        <a:bodyPr/>
        <a:lstStyle/>
        <a:p>
          <a:r>
            <a:rPr lang="ru-RU" sz="2400" b="1" dirty="0" smtClean="0"/>
            <a:t>исследования</a:t>
          </a:r>
          <a:endParaRPr lang="ru-RU" sz="2400" b="1" dirty="0"/>
        </a:p>
      </dgm:t>
    </dgm:pt>
    <dgm:pt modelId="{7F50BA44-C29D-4256-81AA-14B4F8F8FD48}" type="parTrans" cxnId="{BFF12060-D263-4038-AE61-C1D97FA15240}">
      <dgm:prSet/>
      <dgm:spPr/>
      <dgm:t>
        <a:bodyPr/>
        <a:lstStyle/>
        <a:p>
          <a:endParaRPr lang="ru-RU"/>
        </a:p>
      </dgm:t>
    </dgm:pt>
    <dgm:pt modelId="{1068B9F8-06CE-4D5D-B166-DF5B8C4AED6D}" type="sibTrans" cxnId="{BFF12060-D263-4038-AE61-C1D97FA15240}">
      <dgm:prSet/>
      <dgm:spPr/>
      <dgm:t>
        <a:bodyPr/>
        <a:lstStyle/>
        <a:p>
          <a:endParaRPr lang="ru-RU"/>
        </a:p>
      </dgm:t>
    </dgm:pt>
    <dgm:pt modelId="{67F387AF-42C5-4523-8A8D-BE6CCC1928C1}">
      <dgm:prSet phldrT="[Текст]" custT="1"/>
      <dgm:spPr/>
      <dgm:t>
        <a:bodyPr/>
        <a:lstStyle/>
        <a:p>
          <a:r>
            <a:rPr lang="ru-RU" sz="2400" b="1" dirty="0" smtClean="0"/>
            <a:t>преподавание</a:t>
          </a:r>
          <a:endParaRPr lang="ru-RU" sz="2400" b="1" dirty="0"/>
        </a:p>
      </dgm:t>
    </dgm:pt>
    <dgm:pt modelId="{9CE411B9-F7F3-4E17-A072-D8C20066B580}" type="parTrans" cxnId="{A8D27796-2D1E-49B0-BA0C-CC546A0CF59B}">
      <dgm:prSet/>
      <dgm:spPr/>
      <dgm:t>
        <a:bodyPr/>
        <a:lstStyle/>
        <a:p>
          <a:endParaRPr lang="ru-RU"/>
        </a:p>
      </dgm:t>
    </dgm:pt>
    <dgm:pt modelId="{D3A1CCCB-87DC-4D7D-991D-2C551F54E06F}" type="sibTrans" cxnId="{A8D27796-2D1E-49B0-BA0C-CC546A0CF59B}">
      <dgm:prSet/>
      <dgm:spPr/>
      <dgm:t>
        <a:bodyPr/>
        <a:lstStyle/>
        <a:p>
          <a:endParaRPr lang="ru-RU"/>
        </a:p>
      </dgm:t>
    </dgm:pt>
    <dgm:pt modelId="{F2A41FAF-83E2-4086-B626-8D71F1DA3757}" type="pres">
      <dgm:prSet presAssocID="{D4D48C3C-6C37-4C8E-A472-18BACA79351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A89AC-7670-41AB-B2AD-EE1FC2C82133}" type="pres">
      <dgm:prSet presAssocID="{D4D48C3C-6C37-4C8E-A472-18BACA793516}" presName="arrow" presStyleLbl="bgShp" presStyleIdx="0" presStyleCnt="1"/>
      <dgm:spPr/>
    </dgm:pt>
    <dgm:pt modelId="{AF5D07B6-10ED-4A56-8930-42CA5DD5BD90}" type="pres">
      <dgm:prSet presAssocID="{D4D48C3C-6C37-4C8E-A472-18BACA793516}" presName="arrowDiagram3" presStyleCnt="0"/>
      <dgm:spPr/>
    </dgm:pt>
    <dgm:pt modelId="{76DE8534-623B-4E20-BB2E-3C8F6DACF8FE}" type="pres">
      <dgm:prSet presAssocID="{FF5383FF-ED6D-456D-B226-FCDF60C537F7}" presName="bullet3a" presStyleLbl="node1" presStyleIdx="0" presStyleCnt="3"/>
      <dgm:spPr/>
    </dgm:pt>
    <dgm:pt modelId="{B1C67DA3-9AE2-45DC-B7A9-61926DBBF152}" type="pres">
      <dgm:prSet presAssocID="{FF5383FF-ED6D-456D-B226-FCDF60C537F7}" presName="textBox3a" presStyleLbl="revTx" presStyleIdx="0" presStyleCnt="3" custScaleX="130987" custScaleY="64194" custLinFactNeighborX="-29891" custLinFactNeighborY="-1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F48EA-2DE8-48C1-AE62-3143D3641CC1}" type="pres">
      <dgm:prSet presAssocID="{4219E0ED-EC3A-46DB-AC8B-C3C52CF398B6}" presName="bullet3b" presStyleLbl="node1" presStyleIdx="1" presStyleCnt="3"/>
      <dgm:spPr/>
    </dgm:pt>
    <dgm:pt modelId="{1E092537-CFA9-44C9-BB2A-71A1823CA429}" type="pres">
      <dgm:prSet presAssocID="{4219E0ED-EC3A-46DB-AC8B-C3C52CF398B6}" presName="textBox3b" presStyleLbl="revTx" presStyleIdx="1" presStyleCnt="3" custScaleX="130987" custScaleY="64194" custLinFactNeighborY="-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95FCB-982F-4ECB-A89C-DCACC81CD940}" type="pres">
      <dgm:prSet presAssocID="{67F387AF-42C5-4523-8A8D-BE6CCC1928C1}" presName="bullet3c" presStyleLbl="node1" presStyleIdx="2" presStyleCnt="3"/>
      <dgm:spPr/>
    </dgm:pt>
    <dgm:pt modelId="{EE8D7A49-1724-4555-AFF3-4846141AA7B3}" type="pres">
      <dgm:prSet presAssocID="{67F387AF-42C5-4523-8A8D-BE6CCC1928C1}" presName="textBox3c" presStyleLbl="revTx" presStyleIdx="2" presStyleCnt="3" custScaleX="130987" custScaleY="64194" custLinFactNeighborY="-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46BBB-EF22-410C-BD59-CD2B194BE385}" type="presOf" srcId="{FF5383FF-ED6D-456D-B226-FCDF60C537F7}" destId="{B1C67DA3-9AE2-45DC-B7A9-61926DBBF152}" srcOrd="0" destOrd="0" presId="urn:microsoft.com/office/officeart/2005/8/layout/arrow2"/>
    <dgm:cxn modelId="{47615F71-4ECC-4B25-93DE-99812CE84CCB}" type="presOf" srcId="{D4D48C3C-6C37-4C8E-A472-18BACA793516}" destId="{F2A41FAF-83E2-4086-B626-8D71F1DA3757}" srcOrd="0" destOrd="0" presId="urn:microsoft.com/office/officeart/2005/8/layout/arrow2"/>
    <dgm:cxn modelId="{1DDD4E5A-3DB8-4F7D-B8A5-84E684E94184}" type="presOf" srcId="{4219E0ED-EC3A-46DB-AC8B-C3C52CF398B6}" destId="{1E092537-CFA9-44C9-BB2A-71A1823CA429}" srcOrd="0" destOrd="0" presId="urn:microsoft.com/office/officeart/2005/8/layout/arrow2"/>
    <dgm:cxn modelId="{BFF12060-D263-4038-AE61-C1D97FA15240}" srcId="{D4D48C3C-6C37-4C8E-A472-18BACA793516}" destId="{4219E0ED-EC3A-46DB-AC8B-C3C52CF398B6}" srcOrd="1" destOrd="0" parTransId="{7F50BA44-C29D-4256-81AA-14B4F8F8FD48}" sibTransId="{1068B9F8-06CE-4D5D-B166-DF5B8C4AED6D}"/>
    <dgm:cxn modelId="{C0B959CB-626A-4ACD-BC07-37551CEB7700}" srcId="{D4D48C3C-6C37-4C8E-A472-18BACA793516}" destId="{FF5383FF-ED6D-456D-B226-FCDF60C537F7}" srcOrd="0" destOrd="0" parTransId="{AB21DBF4-62A8-4C61-97F0-1E116FBE59CF}" sibTransId="{A3D361E4-2925-4783-AD7F-AFB017C4B5D8}"/>
    <dgm:cxn modelId="{A8D27796-2D1E-49B0-BA0C-CC546A0CF59B}" srcId="{D4D48C3C-6C37-4C8E-A472-18BACA793516}" destId="{67F387AF-42C5-4523-8A8D-BE6CCC1928C1}" srcOrd="2" destOrd="0" parTransId="{9CE411B9-F7F3-4E17-A072-D8C20066B580}" sibTransId="{D3A1CCCB-87DC-4D7D-991D-2C551F54E06F}"/>
    <dgm:cxn modelId="{CB44F0DF-5F22-44AF-AE9E-C970AB0F2FC3}" type="presOf" srcId="{67F387AF-42C5-4523-8A8D-BE6CCC1928C1}" destId="{EE8D7A49-1724-4555-AFF3-4846141AA7B3}" srcOrd="0" destOrd="0" presId="urn:microsoft.com/office/officeart/2005/8/layout/arrow2"/>
    <dgm:cxn modelId="{141BB8C5-6D43-47F3-BE8B-0C973E3BF021}" type="presParOf" srcId="{F2A41FAF-83E2-4086-B626-8D71F1DA3757}" destId="{A6EA89AC-7670-41AB-B2AD-EE1FC2C82133}" srcOrd="0" destOrd="0" presId="urn:microsoft.com/office/officeart/2005/8/layout/arrow2"/>
    <dgm:cxn modelId="{391B1355-A527-4A42-B51F-4BBF1FA97798}" type="presParOf" srcId="{F2A41FAF-83E2-4086-B626-8D71F1DA3757}" destId="{AF5D07B6-10ED-4A56-8930-42CA5DD5BD90}" srcOrd="1" destOrd="0" presId="urn:microsoft.com/office/officeart/2005/8/layout/arrow2"/>
    <dgm:cxn modelId="{487C0E5E-0DEE-4CDD-A779-FAA73AB756C1}" type="presParOf" srcId="{AF5D07B6-10ED-4A56-8930-42CA5DD5BD90}" destId="{76DE8534-623B-4E20-BB2E-3C8F6DACF8FE}" srcOrd="0" destOrd="0" presId="urn:microsoft.com/office/officeart/2005/8/layout/arrow2"/>
    <dgm:cxn modelId="{115D4AFD-7108-44D2-BE7F-1B0ECDBCC6CD}" type="presParOf" srcId="{AF5D07B6-10ED-4A56-8930-42CA5DD5BD90}" destId="{B1C67DA3-9AE2-45DC-B7A9-61926DBBF152}" srcOrd="1" destOrd="0" presId="urn:microsoft.com/office/officeart/2005/8/layout/arrow2"/>
    <dgm:cxn modelId="{F611C2F1-899D-432B-A3C6-2DF514EA8289}" type="presParOf" srcId="{AF5D07B6-10ED-4A56-8930-42CA5DD5BD90}" destId="{4EDF48EA-2DE8-48C1-AE62-3143D3641CC1}" srcOrd="2" destOrd="0" presId="urn:microsoft.com/office/officeart/2005/8/layout/arrow2"/>
    <dgm:cxn modelId="{AE15F132-FCA2-4E72-BC28-848210A797BA}" type="presParOf" srcId="{AF5D07B6-10ED-4A56-8930-42CA5DD5BD90}" destId="{1E092537-CFA9-44C9-BB2A-71A1823CA429}" srcOrd="3" destOrd="0" presId="urn:microsoft.com/office/officeart/2005/8/layout/arrow2"/>
    <dgm:cxn modelId="{FE98E8CF-5ABE-4579-A086-B8292A9CB87B}" type="presParOf" srcId="{AF5D07B6-10ED-4A56-8930-42CA5DD5BD90}" destId="{F0395FCB-982F-4ECB-A89C-DCACC81CD940}" srcOrd="4" destOrd="0" presId="urn:microsoft.com/office/officeart/2005/8/layout/arrow2"/>
    <dgm:cxn modelId="{DBB853D3-E6FC-4EE3-958A-B7FD27CD16F9}" type="presParOf" srcId="{AF5D07B6-10ED-4A56-8930-42CA5DD5BD90}" destId="{EE8D7A49-1724-4555-AFF3-4846141AA7B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A89AC-7670-41AB-B2AD-EE1FC2C82133}">
      <dsp:nvSpPr>
        <dsp:cNvPr id="0" name=""/>
        <dsp:cNvSpPr/>
      </dsp:nvSpPr>
      <dsp:spPr>
        <a:xfrm>
          <a:off x="0" y="123425"/>
          <a:ext cx="7434149" cy="46463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E8534-623B-4E20-BB2E-3C8F6DACF8FE}">
      <dsp:nvSpPr>
        <dsp:cNvPr id="0" name=""/>
        <dsp:cNvSpPr/>
      </dsp:nvSpPr>
      <dsp:spPr>
        <a:xfrm>
          <a:off x="944136" y="3330331"/>
          <a:ext cx="193287" cy="193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67DA3-9AE2-45DC-B7A9-61926DBBF152}">
      <dsp:nvSpPr>
        <dsp:cNvPr id="0" name=""/>
        <dsp:cNvSpPr/>
      </dsp:nvSpPr>
      <dsp:spPr>
        <a:xfrm>
          <a:off x="254650" y="3508778"/>
          <a:ext cx="2268900" cy="86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1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производство</a:t>
          </a:r>
          <a:endParaRPr lang="ru-RU" sz="2400" b="1" kern="1200" dirty="0"/>
        </a:p>
      </dsp:txBody>
      <dsp:txXfrm>
        <a:off x="254650" y="3508778"/>
        <a:ext cx="2268900" cy="861992"/>
      </dsp:txXfrm>
    </dsp:sp>
    <dsp:sp modelId="{4EDF48EA-2DE8-48C1-AE62-3143D3641CC1}">
      <dsp:nvSpPr>
        <dsp:cNvPr id="0" name=""/>
        <dsp:cNvSpPr/>
      </dsp:nvSpPr>
      <dsp:spPr>
        <a:xfrm>
          <a:off x="2650274" y="2067455"/>
          <a:ext cx="349405" cy="349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92537-CFA9-44C9-BB2A-71A1823CA429}">
      <dsp:nvSpPr>
        <dsp:cNvPr id="0" name=""/>
        <dsp:cNvSpPr/>
      </dsp:nvSpPr>
      <dsp:spPr>
        <a:xfrm>
          <a:off x="2548542" y="2573527"/>
          <a:ext cx="2337064" cy="162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14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исследования</a:t>
          </a:r>
          <a:endParaRPr lang="ru-RU" sz="2400" b="1" kern="1200" dirty="0"/>
        </a:p>
      </dsp:txBody>
      <dsp:txXfrm>
        <a:off x="2548542" y="2573527"/>
        <a:ext cx="2337064" cy="1622574"/>
      </dsp:txXfrm>
    </dsp:sp>
    <dsp:sp modelId="{F0395FCB-982F-4ECB-A89C-DCACC81CD940}">
      <dsp:nvSpPr>
        <dsp:cNvPr id="0" name=""/>
        <dsp:cNvSpPr/>
      </dsp:nvSpPr>
      <dsp:spPr>
        <a:xfrm>
          <a:off x="4702099" y="1298950"/>
          <a:ext cx="483219" cy="4832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D7A49-1724-4555-AFF3-4846141AA7B3}">
      <dsp:nvSpPr>
        <dsp:cNvPr id="0" name=""/>
        <dsp:cNvSpPr/>
      </dsp:nvSpPr>
      <dsp:spPr>
        <a:xfrm>
          <a:off x="4667274" y="1997557"/>
          <a:ext cx="2337064" cy="207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преподавание</a:t>
          </a:r>
          <a:endParaRPr lang="ru-RU" sz="2400" b="1" kern="1200" dirty="0"/>
        </a:p>
      </dsp:txBody>
      <dsp:txXfrm>
        <a:off x="4667274" y="1997557"/>
        <a:ext cx="2337064" cy="2072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9D1DBC-76FD-4176-8B95-D93A2F339D7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00C94B-991C-41E1-94C5-234C6A5F4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olpi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olpi.ru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lpi.ru/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://volpi.ru/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lpi.ru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volpi.ru/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olpi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volpi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lpi.ru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volpi.ru/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volpi.ru/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ctrTitle"/>
          </p:nvPr>
        </p:nvSpPr>
        <p:spPr>
          <a:xfrm>
            <a:off x="2987824" y="2132856"/>
            <a:ext cx="6264275" cy="1470025"/>
          </a:xfrm>
        </p:spPr>
        <p:txBody>
          <a:bodyPr/>
          <a:lstStyle/>
          <a:p>
            <a:pPr eaLnBrk="1" hangingPunct="1"/>
            <a:r>
              <a:rPr lang="ru-RU" altLang="ru-RU" sz="8000" b="1" dirty="0" smtClean="0">
                <a:solidFill>
                  <a:srgbClr val="FF0000"/>
                </a:solidFill>
              </a:rPr>
              <a:t>Повелители веществ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963" y="166688"/>
            <a:ext cx="7019925" cy="1030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</a:rPr>
              <a:t>Я бы в химики пошел – пусть меня 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</a:rPr>
              <a:t>научат!</a:t>
            </a:r>
            <a:endParaRPr lang="ru-RU" sz="3600" b="1" i="1" dirty="0" smtClean="0">
              <a:solidFill>
                <a:schemeClr val="bg1">
                  <a:lumMod val="9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132138" y="5445125"/>
            <a:ext cx="4464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ХИМИЧЕСКИЕ ПРОФЕССИИ</a:t>
            </a:r>
          </a:p>
        </p:txBody>
      </p:sp>
      <p:pic>
        <p:nvPicPr>
          <p:cNvPr id="4102" name="Picture 2" descr="ВПИ (филиал) ВолгГТУ / Volzhsky Politechnical Institut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916238" y="44450"/>
            <a:ext cx="6048375" cy="10810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cap="all" dirty="0" smtClean="0">
                <a:solidFill>
                  <a:srgbClr val="C00000"/>
                </a:solidFill>
              </a:rPr>
              <a:t>ХИМИК-преподаватель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0238" y="1276350"/>
            <a:ext cx="20494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latin typeface="Segoe Print" panose="02000600000000000000" pitchFamily="2" charset="0"/>
              </a:rPr>
              <a:t>В школе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7775" y="1276350"/>
            <a:ext cx="20494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latin typeface="Segoe Print" panose="02000600000000000000" pitchFamily="2" charset="0"/>
              </a:rPr>
              <a:t>В вузе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995738" y="811213"/>
            <a:ext cx="239712" cy="465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32650" y="811213"/>
            <a:ext cx="239713" cy="465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3" name="Прямоугольник 2"/>
          <p:cNvSpPr>
            <a:spLocks noChangeArrowheads="1"/>
          </p:cNvSpPr>
          <p:nvPr/>
        </p:nvSpPr>
        <p:spPr bwMode="auto">
          <a:xfrm>
            <a:off x="1816100" y="4868863"/>
            <a:ext cx="7327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Segoe Print"/>
                <a:cs typeface="Times New Roman" pitchFamily="18" charset="0"/>
              </a:rPr>
              <a:t>Чтобы быть хорошим преподавателем, нужно любить то, что преподаешь, и любить тех, кому </a:t>
            </a:r>
            <a:r>
              <a:rPr lang="ru-RU" sz="2800" b="1" dirty="0" smtClean="0">
                <a:latin typeface="Segoe Print"/>
                <a:cs typeface="Times New Roman" pitchFamily="18" charset="0"/>
              </a:rPr>
              <a:t>преподаешь</a:t>
            </a:r>
            <a:r>
              <a:rPr lang="en-US" sz="2800" b="1" dirty="0" smtClean="0">
                <a:latin typeface="Segoe Print"/>
                <a:cs typeface="Times New Roman" pitchFamily="18" charset="0"/>
              </a:rPr>
              <a:t>…</a:t>
            </a:r>
            <a:endParaRPr lang="ru-RU" sz="2800" b="1" dirty="0">
              <a:latin typeface="Segoe Print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313613" y="1773238"/>
            <a:ext cx="239712" cy="463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5" name="Picture 2" descr="http://www.alliancepack.ru/Images/Uploads/d6bd7079-90c2-4e7c-b585-aa89d1fef3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773238"/>
            <a:ext cx="49545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084888" y="2373313"/>
            <a:ext cx="2847975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Совмещает обязанности преподавателя и исследователя</a:t>
            </a:r>
          </a:p>
        </p:txBody>
      </p:sp>
      <p:pic>
        <p:nvPicPr>
          <p:cNvPr id="13328" name="Picture 2" descr="ВПИ (филиал) ВолгГТУ / Volzhsky Politechnical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44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488113" cy="1296988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Химик – это </a:t>
            </a:r>
            <a:r>
              <a:rPr lang="ru-RU" altLang="ru-RU" b="1" smtClean="0">
                <a:solidFill>
                  <a:srgbClr val="C00000"/>
                </a:solidFill>
              </a:rPr>
              <a:t>п</a:t>
            </a:r>
            <a:r>
              <a:rPr lang="ru-RU" altLang="ru-RU" b="1" smtClean="0">
                <a:solidFill>
                  <a:srgbClr val="C00000"/>
                </a:solidFill>
              </a:rPr>
              <a:t>остоянное совершенствование!</a:t>
            </a:r>
            <a:r>
              <a:rPr lang="ru-RU" altLang="ru-RU" b="1" dirty="0" smtClean="0">
                <a:solidFill>
                  <a:srgbClr val="C00000"/>
                </a:solidFill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14340" name="Объект 3"/>
          <p:cNvSpPr>
            <a:spLocks noGrp="1"/>
          </p:cNvSpPr>
          <p:nvPr>
            <p:ph idx="1"/>
          </p:nvPr>
        </p:nvSpPr>
        <p:spPr>
          <a:xfrm>
            <a:off x="1475656" y="3190875"/>
            <a:ext cx="7632848" cy="3667125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Химики, как технологи, так и исследователи, в большинстве случаев не могут ограничиться одним только интересом к химии: современная наука требует активного знания и постоянного использования в работе физики, компьютерной техники, информационных технологий и математических расчетов.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83754" y="1268760"/>
            <a:ext cx="7524750" cy="1800225"/>
            <a:chOff x="0" y="1412875"/>
            <a:chExt cx="7524750" cy="1800225"/>
          </a:xfrm>
        </p:grpSpPr>
        <p:pic>
          <p:nvPicPr>
            <p:cNvPr id="14341" name="Picture 4" descr="http://fotohomka.ru/images/Oct/28/f7c74d9322439fdc71d0820b5963d959/mini_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250" y="1728788"/>
              <a:ext cx="1971675" cy="141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2" descr="http://anydaylife.com/uploads/articles/career/education-professions/professions-chemistry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82975" y="1654175"/>
              <a:ext cx="2232025" cy="148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12" descr="http://faberlic-in.by/attachments/Image/komputer.png?template=generi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24525" y="1412875"/>
              <a:ext cx="18002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32" descr="himiya%2Bformuli%2B439646301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582738"/>
              <a:ext cx="1655763" cy="156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6" name="Picture 2" descr="ВПИ (филиал) ВолгГТУ / Volzhsky Politechnical Institu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835150" y="333375"/>
            <a:ext cx="6851650" cy="12954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hlink"/>
                </a:solidFill>
              </a:rPr>
              <a:t>Есть ли необходимые способности?</a:t>
            </a:r>
          </a:p>
        </p:txBody>
      </p:sp>
      <p:sp>
        <p:nvSpPr>
          <p:cNvPr id="13" name="Стрелка влево 12">
            <a:hlinkClick r:id="" action="ppaction://hlinkshowjump?jump=previousslide"/>
          </p:cNvPr>
          <p:cNvSpPr/>
          <p:nvPr/>
        </p:nvSpPr>
        <p:spPr>
          <a:xfrm>
            <a:off x="-26988" y="6446838"/>
            <a:ext cx="576263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042988" y="6426200"/>
            <a:ext cx="5762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1763713" y="1720850"/>
            <a:ext cx="68405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элементов способностей «эталонных» химиков- синтетиков показало, что наиболее важными для них являются (в порядке убывания):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внимания.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переключаемость внимания.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внимания.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и ассоциативное мышление.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внимания.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воображение.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Ассоциативная память.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представления.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запоминание.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Наблюдательность.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2060"/>
                </a:solidFill>
                <a:latin typeface="Segoe Print"/>
                <a:cs typeface="Times New Roman" pitchFamily="18" charset="0"/>
              </a:rPr>
              <a:t>Легко ли устроиться на работу?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547813" y="1557338"/>
            <a:ext cx="7416800" cy="51117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Доля химической промышленности в экономике страны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постоянно растет. 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Разрабатываются и новые технологии по производству синтетических материалов, удобрений, биологически активных веществ и новых лекарств,  проводятся исследования в области нано- и биотехнологий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развивается компьютерная химия.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Специалисты – химики могут работать во многих  отраслях, поэтому спрос на рынке труда  высокий.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2060"/>
                </a:solidFill>
                <a:latin typeface="Segoe Print"/>
                <a:cs typeface="Times New Roman" pitchFamily="18" charset="0"/>
              </a:rPr>
              <a:t>Легко ли сделать карьеру?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403350" y="1700213"/>
            <a:ext cx="7720013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хорошую должность берут химиков уже с опытом работы, поэтому начинать обычно приходится с самого начала -  инженера-технолога, мастера, лаборанта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Далее при наличии интереса и стараний можно подняться до руководящих должностей, заведующего лабораторией и начальника  цеха и т.п.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Научно-исследовательская деятельность ученого-химика должна увенчаться написанием кандидатской, а затем докторской диссертации.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561263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Какова оплата труда?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619250" y="1412875"/>
            <a:ext cx="7273925" cy="5256213"/>
          </a:xfrm>
        </p:spPr>
        <p:txBody>
          <a:bodyPr/>
          <a:lstStyle/>
          <a:p>
            <a:pPr eaLnBrk="1" hangingPunct="1"/>
            <a:r>
              <a:rPr lang="ru-RU" sz="2800" smtClean="0"/>
              <a:t>Заработная плата зависит от многих факторов: региона, перспективности отрасли, квалификации, условий труда и т.д. </a:t>
            </a:r>
          </a:p>
          <a:p>
            <a:pPr eaLnBrk="1" hangingPunct="1"/>
            <a:r>
              <a:rPr lang="ru-RU" sz="2800" smtClean="0"/>
              <a:t>В среднем химик получает в России от 20 до 60 тысяч рублей. Хотя динамично развивающиеся, постоянно получающие инвестиции отрасли, например, нефтедобывающая и нефтеперерабатывающая, предлагают специалистам-химикам  более высокую заработную плату. 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093788" y="44450"/>
            <a:ext cx="8050212" cy="136842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ХИМИКА – ИНТЕРЕСНАЯ И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АЗНООБРАЗНАЯ</a:t>
            </a:r>
            <a:endParaRPr lang="ru-RU" alt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596917" y="1308189"/>
          <a:ext cx="7434149" cy="489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7" name="Picture 24" descr="http://www.school688.ru/uploads/images/old/art/novCHEL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5540375"/>
            <a:ext cx="18716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 descr="http://img.sci-lib.com/2010/02/24/b_554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77100" y="4294188"/>
            <a:ext cx="155892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s://pp.vk.me/c624220/v624220470/36517/ffDm13_PfP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3644900"/>
            <a:ext cx="12954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://ling47.ru/photooo/novosty/noiabr_14/179153377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08450" y="4430713"/>
            <a:ext cx="25939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" descr="ВПИ (филиал) ВолгГТУ / Volzhsky Politechnical Institut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913260">
            <a:off x="252426" y="1765887"/>
            <a:ext cx="5911943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любом жизненном </a:t>
            </a:r>
            <a:endParaRPr lang="en-US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этапе можно сменить вид деятельности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157413" y="44450"/>
            <a:ext cx="6048375" cy="1081088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ХИМИК-ТЕХНОЛОГ</a:t>
            </a:r>
          </a:p>
        </p:txBody>
      </p:sp>
      <p:pic>
        <p:nvPicPr>
          <p:cNvPr id="6151" name="Picture 6" descr="http://expert.ru/data/public/333499/333531/expert_770_115_jpg_450x300_crop_q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700213"/>
            <a:ext cx="19431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https://encrypted-tbn0.gstatic.com/images?q=tbn:ANd9GcQMPDBx-UaP7f2S6LiwEZn0jHYHBzQEH-mGDkQ7YgdcrSNbjInU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1693863"/>
            <a:ext cx="1968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рямоугольник 16"/>
          <p:cNvSpPr>
            <a:spLocks noChangeArrowheads="1"/>
          </p:cNvSpPr>
          <p:nvPr/>
        </p:nvSpPr>
        <p:spPr bwMode="auto">
          <a:xfrm>
            <a:off x="1331913" y="3219450"/>
            <a:ext cx="77041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Результат его труда – продукция завода: знакомые каждому пластмассы, средства бытовой химии, минеральные удобрения, шинная продукция.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Иногда это лишь тонны вещества, а иногда тысячи и даже миллионы тонн.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Химик-технолог должен хорошо знать устройство аппаратов и реакторов. Он должен заботиться, чтобы от его деятельности не пострадала природа, а сырье расходовалось рационально.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4075" y="1052513"/>
            <a:ext cx="60483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latin typeface="Segoe Print" panose="02000600000000000000" pitchFamily="2" charset="0"/>
              </a:rPr>
              <a:t>Занят производством</a:t>
            </a:r>
          </a:p>
        </p:txBody>
      </p:sp>
      <p:pic>
        <p:nvPicPr>
          <p:cNvPr id="6155" name="Picture 2" descr="Картинки по запросу химический ц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4325" y="1649413"/>
            <a:ext cx="205105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" descr="Картинки по запросу куйбышев азо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1649413"/>
            <a:ext cx="1489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" descr="ВПИ (филиал) ВолгГТУ / Volzhsky Politechnical Institu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 descr="http://images.myshared.ru/275112/slide_27.jpg"/>
          <p:cNvPicPr>
            <a:picLocks noChangeAspect="1" noChangeArrowheads="1"/>
          </p:cNvPicPr>
          <p:nvPr/>
        </p:nvPicPr>
        <p:blipFill>
          <a:blip r:embed="rId2"/>
          <a:srcRect l="15118" t="20302" r="1260" b="10410"/>
          <a:stretch>
            <a:fillRect/>
          </a:stretch>
        </p:blipFill>
        <p:spPr bwMode="auto">
          <a:xfrm>
            <a:off x="1616075" y="1484313"/>
            <a:ext cx="45481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1"/>
          <p:cNvSpPr>
            <a:spLocks noChangeArrowheads="1"/>
          </p:cNvSpPr>
          <p:nvPr/>
        </p:nvSpPr>
        <p:spPr bwMode="auto">
          <a:xfrm>
            <a:off x="1616075" y="4098925"/>
            <a:ext cx="33813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Делает расчеты и проектирует отдельные стадии технологического процесса</a:t>
            </a:r>
          </a:p>
        </p:txBody>
      </p:sp>
      <p:pic>
        <p:nvPicPr>
          <p:cNvPr id="7178" name="Picture 4" descr="http://www.stromi-nn.ru/site.aspx?IID=9429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3811588"/>
            <a:ext cx="39306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 descr="http://thumbs.dreamstime.com/z/%D0%BB%D0%B0%D0%B1%D0%BE%D1%80%D0%B0%D1%82%D0%BE%D1%80%D0%B8%D1%8F-%D1%85%D0%B8%D0%BC%D0%B8%D0%B8-infographic-42609621.jpg"/>
          <p:cNvPicPr>
            <a:picLocks noChangeAspect="1" noChangeArrowheads="1"/>
          </p:cNvPicPr>
          <p:nvPr/>
        </p:nvPicPr>
        <p:blipFill>
          <a:blip r:embed="rId4"/>
          <a:srcRect l="3827" t="17903" r="4321" b="21252"/>
          <a:stretch>
            <a:fillRect/>
          </a:stretch>
        </p:blipFill>
        <p:spPr bwMode="auto">
          <a:xfrm>
            <a:off x="6511925" y="1700213"/>
            <a:ext cx="2112963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" descr="ВПИ (филиал) ВолгГТУ / Volzhsky Politechnical Institut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/>
          </p:cNvSpPr>
          <p:nvPr/>
        </p:nvSpPr>
        <p:spPr bwMode="auto">
          <a:xfrm>
            <a:off x="2157413" y="44450"/>
            <a:ext cx="60483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800" b="1">
                <a:solidFill>
                  <a:srgbClr val="FF0000"/>
                </a:solidFill>
              </a:rPr>
              <a:t>ХИМИК-ТЕХНОЛОГ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4075" y="1052513"/>
            <a:ext cx="60483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latin typeface="Segoe Print" panose="02000600000000000000" pitchFamily="2" charset="0"/>
              </a:rPr>
              <a:t>Занят производством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2" descr="http://etp.dp.ua/uploads/etp-1/proekti/realizovanie/volg/3d/big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00213"/>
            <a:ext cx="67675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" descr="ВПИ (филиал) ВолгГТУ / Volzhsky Politechnical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/>
          </p:cNvSpPr>
          <p:nvPr/>
        </p:nvSpPr>
        <p:spPr bwMode="auto">
          <a:xfrm>
            <a:off x="2157413" y="44450"/>
            <a:ext cx="60483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800" b="1">
                <a:solidFill>
                  <a:srgbClr val="FF0000"/>
                </a:solidFill>
              </a:rPr>
              <a:t>ХИМИК-ТЕХНОЛОГ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4075" y="1052513"/>
            <a:ext cx="60483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latin typeface="Segoe Print" panose="02000600000000000000" pitchFamily="2" charset="0"/>
              </a:rPr>
              <a:t>Занят производством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1763713" y="4797425"/>
            <a:ext cx="72945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>
                <a:solidFill>
                  <a:schemeClr val="hlink"/>
                </a:solidFill>
              </a:rPr>
              <a:t>Занимается организацией рабочих мест, их техническим оснащением и размещением технологического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1187450" y="5068888"/>
            <a:ext cx="7848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Контролирует качество выпускаемой продукции  и исследует причины брака в производстве </a:t>
            </a:r>
          </a:p>
        </p:txBody>
      </p:sp>
      <p:pic>
        <p:nvPicPr>
          <p:cNvPr id="9225" name="Picture 4" descr="http://rodnik.perm.ru/images/o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413" y="1700213"/>
            <a:ext cx="45180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http://www.cmk-group.ru/upload/medialibrary/innovation/Tests&amp;Control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731963"/>
            <a:ext cx="4217988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" descr="ВПИ (филиал) ВолгГТУ / Volzhsky Politechnical Institut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Заголовок 1"/>
          <p:cNvSpPr>
            <a:spLocks/>
          </p:cNvSpPr>
          <p:nvPr/>
        </p:nvSpPr>
        <p:spPr bwMode="auto">
          <a:xfrm>
            <a:off x="2157413" y="44450"/>
            <a:ext cx="60483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800" b="1">
                <a:solidFill>
                  <a:srgbClr val="FF0000"/>
                </a:solidFill>
              </a:rPr>
              <a:t>ХИМИК-ТЕХНОЛОГ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4075" y="1052513"/>
            <a:ext cx="60483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latin typeface="Segoe Print" panose="02000600000000000000" pitchFamily="2" charset="0"/>
              </a:rPr>
              <a:t>Занят производством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474663" y="3500438"/>
            <a:ext cx="8669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организовывает работу коллектива производства</a:t>
            </a:r>
          </a:p>
        </p:txBody>
      </p:sp>
      <p:sp>
        <p:nvSpPr>
          <p:cNvPr id="10249" name="AutoShape 2" descr="Картинки по запросу работники в цех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AutoShape 4" descr="Картинки по запросу работники в цехе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51" name="Picture 10" descr="http://gazpromhv.ru/data/gallery/cord/4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850" y="1611313"/>
            <a:ext cx="348615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8" descr="Картинки по запросу работники в химическом цех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975" y="1684338"/>
            <a:ext cx="31162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6" descr="Картинки по запросу работники в химическом цех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3363" y="167640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2" descr="http://www.womie.ru/wp-content/uploads/2013/11/%D0%BE%D1%80%D0%B3%D0%B0%D0%BD%D0%B8%D0%B7%D0%B0%D1%86%D0%B8%D1%8F-%D1%80%D0%B0%D0%B1%D0%BE%D1%82%D1%8B-633x2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867275"/>
            <a:ext cx="7432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" descr="ВПИ (филиал) ВолгГТУ / Volzhsky Politechnical Institu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Заголовок 1"/>
          <p:cNvSpPr>
            <a:spLocks/>
          </p:cNvSpPr>
          <p:nvPr/>
        </p:nvSpPr>
        <p:spPr bwMode="auto">
          <a:xfrm>
            <a:off x="2157413" y="44450"/>
            <a:ext cx="60483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800" b="1">
                <a:solidFill>
                  <a:srgbClr val="FF0000"/>
                </a:solidFill>
              </a:rPr>
              <a:t>ХИМИК-ТЕХНОЛОГ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4075" y="1052513"/>
            <a:ext cx="60483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latin typeface="Segoe Print" panose="02000600000000000000" pitchFamily="2" charset="0"/>
              </a:rPr>
              <a:t>Занят производством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611833" y="44450"/>
            <a:ext cx="6632575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cap="all" dirty="0" smtClean="0">
                <a:solidFill>
                  <a:srgbClr val="C00000"/>
                </a:solidFill>
              </a:rPr>
              <a:t>ХИМИК-ИССЛЕДОВАТЕЛЬ</a:t>
            </a:r>
          </a:p>
        </p:txBody>
      </p:sp>
      <p:pic>
        <p:nvPicPr>
          <p:cNvPr id="11270" name="Picture 4" descr="http://www.hglmarketing.com/advantage/management-benefit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268413"/>
            <a:ext cx="193357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 descr="https://mipt.ru/upload/medialibrary/9bf/Fullerene_C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437063"/>
            <a:ext cx="9540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" descr="http://elementy.ru/images/eltpub/nanotech_nanoscience_11_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5516563"/>
            <a:ext cx="960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92275" y="1773238"/>
            <a:ext cx="5451475" cy="417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 получение  и исследование новых веществ, новых материалов: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институт, высокотехнологичная компания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завод,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химической или пищевой промышленности,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горно-обогатительный комбинат, металлургический завод, и т.д.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8575" y="1052513"/>
            <a:ext cx="6048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002060"/>
                </a:solidFill>
                <a:latin typeface="Segoe Print" panose="02000600000000000000" pitchFamily="2" charset="0"/>
              </a:rPr>
              <a:t>Химия – наука главным образом экспериментальная</a:t>
            </a:r>
          </a:p>
        </p:txBody>
      </p:sp>
      <p:pic>
        <p:nvPicPr>
          <p:cNvPr id="11277" name="Picture 2" descr="ВПИ (филиал) ВолгГТУ / Volzhsky Politechnical Institut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187897" y="188913"/>
            <a:ext cx="6632575" cy="86382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cap="all" dirty="0" smtClean="0">
                <a:solidFill>
                  <a:srgbClr val="C00000"/>
                </a:solidFill>
              </a:rPr>
              <a:t>ХИМИК-ИССЛЕДОВАТЕЛЬ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475656" y="980728"/>
            <a:ext cx="7668344" cy="1738312"/>
            <a:chOff x="1475656" y="1557338"/>
            <a:chExt cx="7668344" cy="1738312"/>
          </a:xfrm>
        </p:grpSpPr>
        <p:pic>
          <p:nvPicPr>
            <p:cNvPr id="12296" name="Picture 2" descr="http://static.wixstatic.com/media/f77d6a_31f48072d0e14a9d912101d568a45b3b.jpg_srz_286_209_85_22_0.50_1.20_0.00_jpg_sr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08462" y="1557338"/>
              <a:ext cx="2379663" cy="173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4" descr="http://thumbs.dreamstime.com/t/%D1%85%D0%B8%D0%BC%D0%B8%D0%BA-%D0%BD%D0%B0%D1%83%D1%87%D0%BD%D0%BE%D0%B3%D0%BE-%D1%80%D0%B0%D0%B1%D0%BE%D1%82%D0%BD%D0%B8%D0%BA%D0%B0-2767794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5656" y="1557338"/>
              <a:ext cx="2783606" cy="173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6" descr="http://thumbs.dreamstime.com/t/%D0%B8%D1%81%D1%81%D0%BB%D0%B5?-%D0%BE%D0%B2%D0%B0%D1%82%D0%B5%D0%BB%D1%8C-%D0%BD%D0%B0%D1%83%D1%87%D0%BD%D0%BE%D0%B3%D0%BE-%D1%80%D0%B0%D0%B1%D0%BE%D1%82%D0%BD%D0%B8%D0%BA%D0%B0-%D1%85%D0%B8%D0%BC%D0%B8%D0%BA%D0%B0-%D1%87%D0%B5%D0%BB%D0%BE%D0%B2%D0%B5%D0%BA%D0%B0-%D0%B2-%D0%BB%D0%B0%D0%B1%D0%BE%D1%80%D0%B0%D1%82%D0%BE%D1%80%D0%B8%D0%B8-2702307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7175" y="1573213"/>
              <a:ext cx="2536825" cy="171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00" name="Picture 2" descr="ВПИ (филиал) ВолгГТУ / Volzhsky Politechnical Institut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638" y="44450"/>
            <a:ext cx="111442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7451725" y="6524625"/>
            <a:ext cx="1692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Прямоугольник 2"/>
          <p:cNvSpPr>
            <a:spLocks noChangeArrowheads="1"/>
          </p:cNvSpPr>
          <p:nvPr/>
        </p:nvSpPr>
        <p:spPr bwMode="auto">
          <a:xfrm>
            <a:off x="1552575" y="2719040"/>
            <a:ext cx="7591425" cy="412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ru-RU" sz="2200" dirty="0"/>
              <a:t>исследование вещества, его свойств, соединений в ходе проведения экспериментов (химический синтез, анализ), физико-химического анализа, обработка их результатов;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ru-RU" sz="2200" dirty="0"/>
              <a:t>разработка и создание материалов и продуктов, которые будут обладать новыми химическими качествами, свойствами и строением;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ru-RU" sz="2200" dirty="0"/>
              <a:t>химическая экспертиза качества веществ и их использование в народном хозяйстве;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ru-RU" sz="2200" dirty="0"/>
              <a:t>разработка и исследование новых лекарственных препаратов и биологически активных веществ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1304</TotalTime>
  <Words>564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Himia</vt:lpstr>
      <vt:lpstr>Повелители веществ</vt:lpstr>
      <vt:lpstr>ПРОФЕССИЯ ХИМИКА – ИНТЕРЕСНАЯ И РАЗНООБРАЗНАЯ</vt:lpstr>
      <vt:lpstr>ХИМИК-ТЕХНОЛОГ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ХИМИК-ИССЛЕДОВАТЕЛЬ</vt:lpstr>
      <vt:lpstr>ХИМИК-ИССЛЕДОВАТЕЛЬ</vt:lpstr>
      <vt:lpstr>ХИМИК-преподаватель</vt:lpstr>
      <vt:lpstr>Химик – это постоянное совершенствование! </vt:lpstr>
      <vt:lpstr>Есть ли необходимые способности?</vt:lpstr>
      <vt:lpstr>Легко ли устроиться на работу?</vt:lpstr>
      <vt:lpstr>Легко ли сделать карьеру?</vt:lpstr>
      <vt:lpstr>Какова оплата труда?</vt:lpstr>
    </vt:vector>
  </TitlesOfParts>
  <Company>VPI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dc:description>http://propowerpoint.ru - Бесплатные шаблоны для презентаций. Полезные советы и уроки  PowerPoint .</dc:description>
  <cp:lastModifiedBy>Пользователь</cp:lastModifiedBy>
  <cp:revision>57</cp:revision>
  <dcterms:created xsi:type="dcterms:W3CDTF">2015-10-19T13:04:43Z</dcterms:created>
  <dcterms:modified xsi:type="dcterms:W3CDTF">2016-01-31T03:24:54Z</dcterms:modified>
</cp:coreProperties>
</file>