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1" r:id="rId3"/>
    <p:sldId id="274" r:id="rId4"/>
    <p:sldId id="281" r:id="rId5"/>
    <p:sldId id="275" r:id="rId6"/>
    <p:sldId id="282" r:id="rId7"/>
    <p:sldId id="258" r:id="rId8"/>
    <p:sldId id="273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49" autoAdjust="0"/>
  </p:normalViewPr>
  <p:slideViewPr>
    <p:cSldViewPr>
      <p:cViewPr>
        <p:scale>
          <a:sx n="76" d="100"/>
          <a:sy n="76" d="100"/>
        </p:scale>
        <p:origin x="-1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F17EA-1ACA-4241-ABA4-80F7773DEC6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3602F-311D-4047-8C0B-D5C73F2B97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575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D64E8-EB47-4322-9F8E-5F2E90A70B24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95051-890F-4557-9329-A4E6F955F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tx2">
                <a:lumMod val="20000"/>
                <a:lumOff val="80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3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http://gazeta.vstu.ru/data/1429/13/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5224"/>
            <a:ext cx="3048000" cy="1412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32856"/>
            <a:ext cx="8820472" cy="30243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Волжский политехнический институт (филиал)</a:t>
            </a:r>
            <a:br>
              <a:rPr lang="ru-RU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ФГБОУ ВО «Волгоградский государственный технический университет»</a:t>
            </a:r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Инженерно-экономический факультет</a:t>
            </a:r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подготовки </a:t>
            </a:r>
            <a:b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38.03.01 и 38.04.01 «Экономика»</a:t>
            </a:r>
            <a:b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38.03.02 «Менеджмент» </a:t>
            </a:r>
            <a:b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https://sun9-1.userapi.com/c846324/v846324671/ae266/XuCKMVRbV5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</p:spPr>
      </p:pic>
      <p:pic>
        <p:nvPicPr>
          <p:cNvPr id="13322" name="Picture 10" descr="https://im0-tub-ru.yandex.net/i?id=d615b0f1c388880c38ceafce7316f351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5445224"/>
            <a:ext cx="3168352" cy="1412776"/>
          </a:xfrm>
          <a:prstGeom prst="rect">
            <a:avLst/>
          </a:prstGeom>
          <a:noFill/>
        </p:spPr>
      </p:pic>
      <p:pic>
        <p:nvPicPr>
          <p:cNvPr id="13324" name="Picture 12" descr="http://news.pulsportal.ru/wp-content/uploads/sites/3/2014/10/644add4ed49b8d34cb4cc55cf87f5b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93692" y="5445224"/>
            <a:ext cx="3150308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192688" cy="129614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99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Преимущества ВПИ(филиал) </a:t>
            </a:r>
            <a:r>
              <a:rPr lang="ru-RU" sz="3600" b="1" dirty="0" err="1" smtClean="0">
                <a:solidFill>
                  <a:srgbClr val="000099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ВолгГТУ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700808"/>
            <a:ext cx="7776864" cy="3456384"/>
          </a:xfrm>
        </p:spPr>
        <p:txBody>
          <a:bodyPr>
            <a:normAutofit fontScale="47500" lnSpcReduction="20000"/>
          </a:bodyPr>
          <a:lstStyle/>
          <a:p>
            <a:pPr fontAlgn="base">
              <a:buFont typeface="Wingdings" pitchFamily="2" charset="2"/>
              <a:buChar char="ü"/>
            </a:pPr>
            <a:r>
              <a:rPr lang="ru-RU" sz="4200" dirty="0" smtClean="0">
                <a:latin typeface="Segoe Print" pitchFamily="2" charset="0"/>
                <a:cs typeface="Times New Roman" pitchFamily="18" charset="0"/>
              </a:rPr>
              <a:t>ВПИ работает по стандартам </a:t>
            </a:r>
            <a:r>
              <a:rPr lang="ru-RU" sz="4200" dirty="0" err="1" smtClean="0">
                <a:latin typeface="Segoe Print" pitchFamily="2" charset="0"/>
                <a:cs typeface="Times New Roman" pitchFamily="18" charset="0"/>
              </a:rPr>
              <a:t>ВолгГТУ</a:t>
            </a:r>
            <a:r>
              <a:rPr lang="ru-RU" sz="4200" dirty="0" smtClean="0">
                <a:latin typeface="Segoe Print" pitchFamily="2" charset="0"/>
                <a:cs typeface="Times New Roman" pitchFamily="18" charset="0"/>
              </a:rPr>
              <a:t> опорного университета региона, вошедшего в  рейтинге RAEX 2018 в ТОП-50 вузов России.</a:t>
            </a:r>
          </a:p>
          <a:p>
            <a:pPr lvl="0">
              <a:buFont typeface="Wingdings" pitchFamily="2" charset="2"/>
              <a:buChar char="ü"/>
            </a:pPr>
            <a:r>
              <a:rPr lang="ru-RU" sz="4200" dirty="0" smtClean="0">
                <a:latin typeface="Segoe Print" pitchFamily="2" charset="0"/>
                <a:cs typeface="Times New Roman" pitchFamily="18" charset="0"/>
              </a:rPr>
              <a:t>Наследник педагогических традиций подготовки экономистов промышленных предприятий и ведущий научный центр  Волгоградской области</a:t>
            </a:r>
          </a:p>
          <a:p>
            <a:pPr>
              <a:buFont typeface="Wingdings" pitchFamily="2" charset="2"/>
              <a:buChar char="ü"/>
            </a:pPr>
            <a:r>
              <a:rPr lang="ru-RU" sz="4200" dirty="0" smtClean="0">
                <a:latin typeface="Segoe Print" pitchFamily="2" charset="0"/>
                <a:cs typeface="Times New Roman" pitchFamily="18" charset="0"/>
              </a:rPr>
              <a:t>Более 20  направлений подготовки и возможность междисциплинарного взаимодействия</a:t>
            </a:r>
          </a:p>
          <a:p>
            <a:pPr>
              <a:buFont typeface="Wingdings" pitchFamily="2" charset="2"/>
              <a:buChar char="ü"/>
            </a:pPr>
            <a:r>
              <a:rPr lang="ru-RU" sz="4200" dirty="0" smtClean="0">
                <a:latin typeface="Segoe Print" pitchFamily="2" charset="0"/>
                <a:cs typeface="Times New Roman" pitchFamily="18" charset="0"/>
              </a:rPr>
              <a:t>мощная материально-техническая и социально-бытовая база.</a:t>
            </a:r>
          </a:p>
          <a:p>
            <a:pPr lvl="0"/>
            <a:endParaRPr lang="ru-RU" dirty="0" smtClean="0">
              <a:latin typeface="Segoe Print" pitchFamily="2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2292" name="Picture 4" descr="http://www.volpi.ru/images/address/cases/case_a_vert_2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97422">
            <a:off x="506331" y="4711397"/>
            <a:ext cx="1194693" cy="1786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7" name="Picture 9" descr="http://www.volpi.ru/images/news/17083101/003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9333">
            <a:off x="1913550" y="4681015"/>
            <a:ext cx="2236582" cy="178263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581128"/>
            <a:ext cx="2232248" cy="1401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301" name="Picture 13" descr="http://www.volpi.ru/images/news/18102202/004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82205">
            <a:off x="6030365" y="4864787"/>
            <a:ext cx="2403176" cy="1634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302" name="Picture 14" descr="C:\Documents and Settings\User\Рабочий стол\Новая папка\logo_vpi_rg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88640"/>
            <a:ext cx="1594148" cy="1296144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475656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280831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Segoe Print" pitchFamily="2" charset="0"/>
                <a:cs typeface="Times New Roman" pitchFamily="18" charset="0"/>
              </a:rPr>
              <a:t>Подготовка</a:t>
            </a:r>
            <a:r>
              <a:rPr lang="ru-RU" sz="2000" dirty="0" smtClean="0">
                <a:latin typeface="Segoe Print" pitchFamily="2" charset="0"/>
                <a:cs typeface="Times New Roman" pitchFamily="18" charset="0"/>
              </a:rPr>
              <a:t> экономистов в ВПИ (филиал) </a:t>
            </a:r>
            <a:r>
              <a:rPr lang="ru-RU" sz="2000" dirty="0" err="1" smtClean="0">
                <a:latin typeface="Segoe Print" pitchFamily="2" charset="0"/>
                <a:cs typeface="Times New Roman" pitchFamily="18" charset="0"/>
              </a:rPr>
              <a:t>ВолгГТУ</a:t>
            </a:r>
            <a:r>
              <a:rPr lang="ru-RU" sz="2000" dirty="0" smtClean="0">
                <a:latin typeface="Segoe Print" pitchFamily="2" charset="0"/>
                <a:cs typeface="Times New Roman" pitchFamily="18" charset="0"/>
              </a:rPr>
              <a:t> осуществляется </a:t>
            </a:r>
            <a:r>
              <a:rPr lang="ru-RU" sz="2000" b="1" dirty="0" smtClean="0">
                <a:latin typeface="Segoe Print" pitchFamily="2" charset="0"/>
                <a:cs typeface="Times New Roman" pitchFamily="18" charset="0"/>
              </a:rPr>
              <a:t>с 1994 года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Segoe Print" pitchFamily="2" charset="0"/>
                <a:cs typeface="Times New Roman" pitchFamily="18" charset="0"/>
              </a:rPr>
              <a:t>Более 80% наших выпускников  </a:t>
            </a:r>
            <a:r>
              <a:rPr lang="ru-RU" sz="2000" dirty="0" smtClean="0">
                <a:latin typeface="Segoe Print" pitchFamily="2" charset="0"/>
                <a:cs typeface="Times New Roman" pitchFamily="18" charset="0"/>
              </a:rPr>
              <a:t>работают по </a:t>
            </a:r>
            <a:r>
              <a:rPr lang="ru-RU" sz="2000" b="1" dirty="0" smtClean="0">
                <a:latin typeface="Segoe Print" pitchFamily="2" charset="0"/>
                <a:cs typeface="Times New Roman" pitchFamily="18" charset="0"/>
              </a:rPr>
              <a:t>специальности.</a:t>
            </a:r>
            <a:r>
              <a:rPr lang="ru-RU" sz="2000" dirty="0" smtClean="0">
                <a:latin typeface="Segoe Print" pitchFamily="2" charset="0"/>
                <a:cs typeface="Times New Roman" pitchFamily="18" charset="0"/>
              </a:rPr>
              <a:t>  Многие из них заняты на ведущих предприятиях региона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Segoe Print" pitchFamily="2" charset="0"/>
                <a:cs typeface="Times New Roman" pitchFamily="18" charset="0"/>
              </a:rPr>
              <a:t>Направление </a:t>
            </a:r>
            <a:r>
              <a:rPr lang="ru-RU" sz="2000" b="1" dirty="0" smtClean="0">
                <a:latin typeface="Segoe Print" pitchFamily="2" charset="0"/>
                <a:cs typeface="Times New Roman" pitchFamily="18" charset="0"/>
              </a:rPr>
              <a:t>аккредитовано</a:t>
            </a:r>
            <a:r>
              <a:rPr lang="ru-RU" sz="2000" dirty="0" smtClean="0">
                <a:latin typeface="Segoe Print" pitchFamily="2" charset="0"/>
                <a:cs typeface="Times New Roman" pitchFamily="18" charset="0"/>
              </a:rPr>
              <a:t>, выдаются </a:t>
            </a:r>
            <a:r>
              <a:rPr lang="ru-RU" sz="2000" b="1" dirty="0" smtClean="0">
                <a:latin typeface="Segoe Print" pitchFamily="2" charset="0"/>
                <a:cs typeface="Times New Roman" pitchFamily="18" charset="0"/>
              </a:rPr>
              <a:t>дипломы  </a:t>
            </a:r>
            <a:r>
              <a:rPr lang="ru-RU" sz="2000" b="1" dirty="0" err="1" smtClean="0">
                <a:latin typeface="Segoe Print" pitchFamily="2" charset="0"/>
                <a:cs typeface="Times New Roman" pitchFamily="18" charset="0"/>
              </a:rPr>
              <a:t>ВолгГТУ</a:t>
            </a:r>
            <a:r>
              <a:rPr lang="ru-RU" sz="2000" b="1" dirty="0" smtClean="0"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Segoe Print" pitchFamily="2" charset="0"/>
                <a:cs typeface="Times New Roman" pitchFamily="18" charset="0"/>
              </a:rPr>
              <a:t>государственного образца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Segoe Print" pitchFamily="2" charset="0"/>
                <a:cs typeface="Times New Roman" pitchFamily="18" charset="0"/>
              </a:rPr>
              <a:t>Формы обучения – очная, </a:t>
            </a:r>
            <a:r>
              <a:rPr lang="ru-RU" sz="2000" dirty="0" smtClean="0">
                <a:latin typeface="Segoe Print" pitchFamily="2" charset="0"/>
                <a:cs typeface="Times New Roman" pitchFamily="18" charset="0"/>
              </a:rPr>
              <a:t>-очно-заочная (вечерняя), </a:t>
            </a:r>
            <a:r>
              <a:rPr lang="ru-RU" sz="2000" dirty="0" smtClean="0">
                <a:latin typeface="Segoe Print" pitchFamily="2" charset="0"/>
                <a:cs typeface="Times New Roman" pitchFamily="18" charset="0"/>
              </a:rPr>
              <a:t>на базе СПО и ВО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264696" cy="129614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latin typeface="Segoe Print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99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Направление подготовки 38.03.01 «Экономика», профиль  </a:t>
            </a:r>
            <a:r>
              <a:rPr lang="ru-RU" sz="2400" b="1" dirty="0" smtClean="0">
                <a:solidFill>
                  <a:srgbClr val="000099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«ЭКОНОМИКА И УПРАВЛЕНИЕ ПРЕДПРИЯТИЯЕМ»</a:t>
            </a:r>
            <a:endParaRPr lang="ru-RU" sz="2400" b="1" dirty="0">
              <a:solidFill>
                <a:srgbClr val="000099"/>
              </a:solidFill>
            </a:endParaRPr>
          </a:p>
        </p:txBody>
      </p:sp>
      <p:pic>
        <p:nvPicPr>
          <p:cNvPr id="26628" name="Picture 4" descr="http://www.vstu.ru/upload/iblock/a4e/a4e2de7a68abd1b94b8cbae0ea855e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77627" flipH="1">
            <a:off x="5782474" y="4236347"/>
            <a:ext cx="2651416" cy="1942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6" name="Picture 12" descr="http://www.volpi.ru/images/news/15070102/img_2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581128"/>
            <a:ext cx="2592288" cy="1661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C:\Documents and Settings\User\Рабочий стол\Новая папка\logo_vpi_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1594148" cy="1296144"/>
          </a:xfrm>
          <a:prstGeom prst="rect">
            <a:avLst/>
          </a:prstGeom>
          <a:noFill/>
        </p:spPr>
      </p:pic>
      <p:pic>
        <p:nvPicPr>
          <p:cNvPr id="26630" name="Picture 6" descr="http://www.volpi.ru/images/news/17020601/003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63584">
            <a:off x="748964" y="4473341"/>
            <a:ext cx="2700801" cy="1991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188640"/>
            <a:ext cx="133164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2808312"/>
          </a:xfrm>
        </p:spPr>
        <p:txBody>
          <a:bodyPr>
            <a:normAutofit/>
          </a:bodyPr>
          <a:lstStyle/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264696" cy="129614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latin typeface="Segoe Print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99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Направление подготовки 38.03.01 «Экономика», профиль  </a:t>
            </a:r>
            <a:r>
              <a:rPr lang="ru-RU" sz="2400" b="1" dirty="0" smtClean="0">
                <a:solidFill>
                  <a:srgbClr val="000099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«ЭКОНОМИКА И УПРАВЛЕНИЕ ПРЕДПРИЯТИЯЕМ»</a:t>
            </a:r>
            <a:endParaRPr lang="ru-RU" sz="2400" b="1" dirty="0">
              <a:solidFill>
                <a:srgbClr val="000099"/>
              </a:solidFill>
            </a:endParaRPr>
          </a:p>
        </p:txBody>
      </p:sp>
      <p:pic>
        <p:nvPicPr>
          <p:cNvPr id="15" name="Picture 14" descr="C:\Documents and Settings\User\Рабочий стол\Новая папка\logo_vpi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1594148" cy="1296144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188640"/>
            <a:ext cx="133164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0397" y="1700808"/>
            <a:ext cx="8424936" cy="451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Чему я научусь</a:t>
            </a:r>
            <a:r>
              <a:rPr lang="ru-RU" sz="2400" b="1" dirty="0" smtClean="0">
                <a:solidFill>
                  <a:srgbClr val="000099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endParaRPr lang="ru-RU" sz="2400" b="1" dirty="0">
              <a:solidFill>
                <a:srgbClr val="000099"/>
              </a:solidFill>
              <a:latin typeface="Segoe Print" pitchFamily="2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900" dirty="0">
                <a:latin typeface="Segoe Print" pitchFamily="2" charset="0"/>
                <a:cs typeface="Times New Roman" pitchFamily="18" charset="0"/>
              </a:rPr>
              <a:t>анализировать </a:t>
            </a:r>
            <a:r>
              <a:rPr lang="ru-RU" sz="1900" dirty="0">
                <a:latin typeface="Segoe Print" pitchFamily="2" charset="0"/>
                <a:cs typeface="Times New Roman" pitchFamily="18" charset="0"/>
              </a:rPr>
              <a:t>бухгалтерскую  и финансовую </a:t>
            </a:r>
            <a:r>
              <a:rPr lang="ru-RU" sz="1900" dirty="0">
                <a:latin typeface="Segoe Print" pitchFamily="2" charset="0"/>
                <a:cs typeface="Times New Roman" pitchFamily="18" charset="0"/>
              </a:rPr>
              <a:t>отчетность;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ru-RU" sz="1900" dirty="0">
              <a:latin typeface="Segoe Print" pitchFamily="2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900" dirty="0">
                <a:latin typeface="Segoe Print" pitchFamily="2" charset="0"/>
                <a:cs typeface="Times New Roman" pitchFamily="18" charset="0"/>
              </a:rPr>
              <a:t>разрабатывать</a:t>
            </a:r>
            <a:r>
              <a:rPr lang="ru-RU" sz="1900" dirty="0">
                <a:latin typeface="Segoe Print" pitchFamily="2" charset="0"/>
                <a:cs typeface="Times New Roman" pitchFamily="18" charset="0"/>
              </a:rPr>
              <a:t>, обосновывать и   принимать решения о том, что делать и кто будет делать</a:t>
            </a:r>
            <a:r>
              <a:rPr lang="ru-RU" sz="1900" dirty="0">
                <a:latin typeface="Segoe Print" pitchFamily="2" charset="0"/>
                <a:cs typeface="Times New Roman" pitchFamily="18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ru-RU" sz="1900" dirty="0">
              <a:latin typeface="Segoe Print" pitchFamily="2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900" dirty="0" smtClean="0">
                <a:latin typeface="Segoe Print" pitchFamily="2" charset="0"/>
                <a:cs typeface="Times New Roman" pitchFamily="18" charset="0"/>
              </a:rPr>
              <a:t>осуществлять  </a:t>
            </a:r>
            <a:r>
              <a:rPr lang="ru-RU" sz="1900" dirty="0">
                <a:latin typeface="Segoe Print" pitchFamily="2" charset="0"/>
                <a:cs typeface="Times New Roman" pitchFamily="18" charset="0"/>
              </a:rPr>
              <a:t>финансовый и экономический контроль, который позволит выявлять успехи, недостатки, проблемы и корректировать деятельность.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ru-RU" sz="1900" dirty="0">
              <a:latin typeface="Segoe Print" pitchFamily="2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900" dirty="0">
                <a:latin typeface="Segoe Print" pitchFamily="2" charset="0"/>
                <a:cs typeface="Times New Roman" pitchFamily="18" charset="0"/>
              </a:rPr>
              <a:t> 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900" dirty="0">
                <a:latin typeface="Segoe Print" pitchFamily="2" charset="0"/>
                <a:cs typeface="Times New Roman" pitchFamily="18" charset="0"/>
              </a:rPr>
              <a:t>  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ru-RU" sz="1900" dirty="0">
              <a:latin typeface="Segoe Print" pitchFamily="2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486" y="4985609"/>
            <a:ext cx="3217317" cy="153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12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://www.volpi.ru/images/vem/vem_documents/pic3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99311">
            <a:off x="2243737" y="3870406"/>
            <a:ext cx="3620351" cy="2272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661648" cy="28083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Segoe Print" pitchFamily="2" charset="0"/>
                <a:cs typeface="Times New Roman" pitchFamily="18" charset="0"/>
              </a:rPr>
              <a:t>Наши </a:t>
            </a:r>
            <a:r>
              <a:rPr lang="ru-RU" sz="2400" b="1" dirty="0" smtClean="0">
                <a:latin typeface="Segoe Print" pitchFamily="2" charset="0"/>
                <a:cs typeface="Times New Roman" pitchFamily="18" charset="0"/>
              </a:rPr>
              <a:t>выпускники работают по специальности </a:t>
            </a:r>
            <a:r>
              <a:rPr lang="ru-RU" sz="2400" dirty="0" smtClean="0">
                <a:latin typeface="Segoe Print" pitchFamily="2" charset="0"/>
                <a:cs typeface="Times New Roman" pitchFamily="18" charset="0"/>
              </a:rPr>
              <a:t>в  промышленности, торговле  и  банковской сфере.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 smtClean="0">
                <a:latin typeface="Segoe Print" pitchFamily="2" charset="0"/>
                <a:cs typeface="Times New Roman" pitchFamily="18" charset="0"/>
              </a:rPr>
              <a:t>Направление аккредитовано</a:t>
            </a:r>
            <a:r>
              <a:rPr lang="ru-RU" sz="2400" dirty="0" smtClean="0">
                <a:latin typeface="Segoe Print" pitchFamily="2" charset="0"/>
                <a:cs typeface="Times New Roman" pitchFamily="18" charset="0"/>
              </a:rPr>
              <a:t>, выдаются дипломы государственного образца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Segoe Print" pitchFamily="2" charset="0"/>
                <a:cs typeface="Times New Roman" pitchFamily="18" charset="0"/>
              </a:rPr>
              <a:t>Формы обучения – очная, </a:t>
            </a:r>
            <a:r>
              <a:rPr lang="ru-RU" sz="2400" dirty="0" smtClean="0">
                <a:latin typeface="Segoe Print" pitchFamily="2" charset="0"/>
                <a:cs typeface="Times New Roman" pitchFamily="18" charset="0"/>
              </a:rPr>
              <a:t>очно-заочная</a:t>
            </a:r>
            <a:r>
              <a:rPr lang="ru-RU" sz="2400" dirty="0" smtClean="0">
                <a:latin typeface="Segoe Print" pitchFamily="2" charset="0"/>
                <a:cs typeface="Times New Roman" pitchFamily="18" charset="0"/>
              </a:rPr>
              <a:t>.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47664" y="180396"/>
            <a:ext cx="6552728" cy="144840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latin typeface="Segoe Print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99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Направление подготовки 38.03.02 «Менеджмент», профиль  </a:t>
            </a:r>
            <a:r>
              <a:rPr lang="ru-RU" sz="2400" b="1" dirty="0" smtClean="0">
                <a:solidFill>
                  <a:srgbClr val="000099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«УПРАВЛЕНИЕ ЧЕЛОВЕЧЕСКИМИ РЕСУРСАМИ ПРЕДПРИЯТИЯ»</a:t>
            </a:r>
            <a:endParaRPr lang="ru-RU" sz="2400" b="1" dirty="0">
              <a:solidFill>
                <a:srgbClr val="000099"/>
              </a:solidFill>
            </a:endParaRPr>
          </a:p>
        </p:txBody>
      </p:sp>
      <p:pic>
        <p:nvPicPr>
          <p:cNvPr id="27652" name="Picture 4" descr="http://www.volpi.ru/images/photos/photos_2014/photos_diploms2014/p14070746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8372" flipH="1">
            <a:off x="1198502" y="4574283"/>
            <a:ext cx="2966340" cy="1879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65" y="186209"/>
            <a:ext cx="1254135" cy="144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4" descr="C:\Documents and Settings\User\Рабочий стол\Новая папка\logo_vpi_rg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40"/>
            <a:ext cx="1691680" cy="144016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945" y="4365105"/>
            <a:ext cx="2948511" cy="195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2808312"/>
          </a:xfrm>
        </p:spPr>
        <p:txBody>
          <a:bodyPr>
            <a:normAutofit/>
          </a:bodyPr>
          <a:lstStyle/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264696" cy="129614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latin typeface="Segoe Print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99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Направление подготовки 38.03.01 «Экономика», профиль  </a:t>
            </a:r>
            <a:r>
              <a:rPr lang="ru-RU" sz="2400" b="1" dirty="0" smtClean="0">
                <a:solidFill>
                  <a:srgbClr val="000099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</a:br>
            <a:r>
              <a:rPr lang="ru-RU" sz="2400" b="1" cap="all" dirty="0" smtClean="0">
                <a:solidFill>
                  <a:srgbClr val="000099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«Управление человеческими ресурсами предприятия»</a:t>
            </a:r>
            <a:endParaRPr lang="ru-RU" sz="2400" b="1" cap="all" dirty="0">
              <a:solidFill>
                <a:srgbClr val="000099"/>
              </a:solidFill>
            </a:endParaRPr>
          </a:p>
        </p:txBody>
      </p:sp>
      <p:pic>
        <p:nvPicPr>
          <p:cNvPr id="15" name="Picture 14" descr="C:\Documents and Settings\User\Рабочий стол\Новая папка\logo_vpi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1594148" cy="1296144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188640"/>
            <a:ext cx="133164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0397" y="1700808"/>
            <a:ext cx="8424936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Чему я научусь</a:t>
            </a:r>
            <a:r>
              <a:rPr lang="ru-RU" sz="2400" b="1" dirty="0" smtClean="0">
                <a:solidFill>
                  <a:srgbClr val="000099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r>
              <a:rPr lang="ru-RU" sz="2000" dirty="0" smtClean="0"/>
              <a:t>·</a:t>
            </a:r>
            <a:r>
              <a:rPr lang="ru-RU" sz="2000" dirty="0"/>
              <a:t> </a:t>
            </a:r>
            <a:r>
              <a:rPr lang="ru-RU" sz="1900" dirty="0">
                <a:latin typeface="Segoe Print" pitchFamily="2" charset="0"/>
                <a:cs typeface="Times New Roman" pitchFamily="18" charset="0"/>
              </a:rPr>
              <a:t>работать с людьми и среди людей;</a:t>
            </a:r>
          </a:p>
          <a:p>
            <a:r>
              <a:rPr lang="ru-RU" sz="1900" dirty="0">
                <a:latin typeface="Segoe Print" pitchFamily="2" charset="0"/>
                <a:cs typeface="Times New Roman" pitchFamily="18" charset="0"/>
              </a:rPr>
              <a:t>· осуществлять </a:t>
            </a:r>
            <a:r>
              <a:rPr lang="ru-RU" sz="1900" dirty="0">
                <a:latin typeface="Segoe Print" pitchFamily="2" charset="0"/>
                <a:cs typeface="Times New Roman" pitchFamily="18" charset="0"/>
              </a:rPr>
              <a:t>привлечение </a:t>
            </a:r>
            <a:r>
              <a:rPr lang="ru-RU" sz="1900" dirty="0">
                <a:latin typeface="Segoe Print" pitchFamily="2" charset="0"/>
                <a:cs typeface="Times New Roman" pitchFamily="18" charset="0"/>
              </a:rPr>
              <a:t>и отбор персонала;</a:t>
            </a:r>
          </a:p>
          <a:p>
            <a:r>
              <a:rPr lang="ru-RU" sz="1900" dirty="0">
                <a:latin typeface="Segoe Print" pitchFamily="2" charset="0"/>
                <a:cs typeface="Times New Roman" pitchFamily="18" charset="0"/>
              </a:rPr>
              <a:t>· проводить </a:t>
            </a:r>
            <a:r>
              <a:rPr lang="ru-RU" sz="1900" dirty="0" smtClean="0">
                <a:latin typeface="Segoe Print" pitchFamily="2" charset="0"/>
                <a:cs typeface="Times New Roman" pitchFamily="18" charset="0"/>
              </a:rPr>
              <a:t>адаптацию, обучение </a:t>
            </a:r>
            <a:r>
              <a:rPr lang="ru-RU" sz="1900" dirty="0">
                <a:latin typeface="Segoe Print" pitchFamily="2" charset="0"/>
                <a:cs typeface="Times New Roman" pitchFamily="18" charset="0"/>
              </a:rPr>
              <a:t>и управлять карьерой персонала;</a:t>
            </a:r>
          </a:p>
          <a:p>
            <a:r>
              <a:rPr lang="ru-RU" sz="1900" dirty="0">
                <a:latin typeface="Segoe Print" pitchFamily="2" charset="0"/>
                <a:cs typeface="Times New Roman" pitchFamily="18" charset="0"/>
              </a:rPr>
              <a:t>· проводить организацию, регламентацию и нормирование труда;</a:t>
            </a:r>
          </a:p>
          <a:p>
            <a:r>
              <a:rPr lang="ru-RU" sz="1900" dirty="0">
                <a:latin typeface="Segoe Print" pitchFamily="2" charset="0"/>
                <a:cs typeface="Times New Roman" pitchFamily="18" charset="0"/>
              </a:rPr>
              <a:t>· осуществлять мотивацию и стимулирование персонала;</a:t>
            </a:r>
          </a:p>
          <a:p>
            <a:r>
              <a:rPr lang="ru-RU" sz="1900" dirty="0">
                <a:latin typeface="Segoe Print" pitchFamily="2" charset="0"/>
                <a:cs typeface="Times New Roman" pitchFamily="18" charset="0"/>
              </a:rPr>
              <a:t>· </a:t>
            </a:r>
            <a:r>
              <a:rPr lang="ru-RU" sz="1900" dirty="0">
                <a:latin typeface="Segoe Print" pitchFamily="2" charset="0"/>
                <a:cs typeface="Times New Roman" pitchFamily="18" charset="0"/>
              </a:rPr>
              <a:t>осуществлять  </a:t>
            </a:r>
            <a:r>
              <a:rPr lang="ru-RU" sz="1900" dirty="0">
                <a:latin typeface="Segoe Print" pitchFamily="2" charset="0"/>
                <a:cs typeface="Times New Roman" pitchFamily="18" charset="0"/>
              </a:rPr>
              <a:t>управление конфликтами и трудовыми спорами;</a:t>
            </a:r>
          </a:p>
          <a:p>
            <a:r>
              <a:rPr lang="ru-RU" sz="1900" dirty="0">
                <a:latin typeface="Segoe Print" pitchFamily="2" charset="0"/>
                <a:cs typeface="Times New Roman" pitchFamily="18" charset="0"/>
              </a:rPr>
              <a:t>· проводить аудит и </a:t>
            </a:r>
            <a:r>
              <a:rPr lang="ru-RU" sz="1900" dirty="0" err="1">
                <a:latin typeface="Segoe Print" pitchFamily="2" charset="0"/>
                <a:cs typeface="Times New Roman" pitchFamily="18" charset="0"/>
              </a:rPr>
              <a:t>контроллинг</a:t>
            </a:r>
            <a:r>
              <a:rPr lang="ru-RU" sz="1900" dirty="0">
                <a:latin typeface="Segoe Print" pitchFamily="2" charset="0"/>
                <a:cs typeface="Times New Roman" pitchFamily="18" charset="0"/>
              </a:rPr>
              <a:t> персонала</a:t>
            </a:r>
            <a:r>
              <a:rPr lang="ru-RU" sz="2000" dirty="0"/>
              <a:t>,  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ru-RU" sz="1900" dirty="0">
              <a:latin typeface="Segoe Print" pitchFamily="2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900" dirty="0">
                <a:latin typeface="Segoe Print" pitchFamily="2" charset="0"/>
                <a:cs typeface="Times New Roman" pitchFamily="18" charset="0"/>
              </a:rPr>
              <a:t> 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900" dirty="0">
                <a:latin typeface="Segoe Print" pitchFamily="2" charset="0"/>
                <a:cs typeface="Times New Roman" pitchFamily="18" charset="0"/>
              </a:rPr>
              <a:t>  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ru-RU" sz="1900" dirty="0">
              <a:latin typeface="Segoe Print" pitchFamily="2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765" y="5050145"/>
            <a:ext cx="3527691" cy="160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07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6075" y="188640"/>
            <a:ext cx="7767925" cy="105805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0099"/>
                </a:solidFill>
                <a:latin typeface="Segoe Print" pitchFamily="2" charset="0"/>
                <a:cs typeface="Times New Roman" pitchFamily="18" charset="0"/>
              </a:rPr>
              <a:t>Преимущества наших направлений: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7984" y="1124745"/>
            <a:ext cx="45365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Segoe Print" pitchFamily="2" charset="0"/>
                <a:cs typeface="Times New Roman" pitchFamily="18" charset="0"/>
              </a:rPr>
              <a:t>Высококвалифицированный профессорско-преподавательский состав: 3 профессора, доктора наук и 17 кандидатов наук, практики – управленцы, </a:t>
            </a:r>
            <a:r>
              <a:rPr lang="ru-RU" dirty="0" err="1" smtClean="0">
                <a:latin typeface="Segoe Print" pitchFamily="2" charset="0"/>
                <a:cs typeface="Times New Roman" pitchFamily="18" charset="0"/>
              </a:rPr>
              <a:t>бинес</a:t>
            </a:r>
            <a:r>
              <a:rPr lang="ru-RU" dirty="0" smtClean="0">
                <a:latin typeface="Segoe Print" pitchFamily="2" charset="0"/>
                <a:cs typeface="Times New Roman" pitchFamily="18" charset="0"/>
              </a:rPr>
              <a:t>-тренеры, постоянно повышающие свою квалификацию.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Segoe Print" pitchFamily="2" charset="0"/>
                <a:cs typeface="Times New Roman" pitchFamily="18" charset="0"/>
              </a:rPr>
              <a:t>Тесные контакты с базами практики – промышленными  предприятиями г. Волжского и местными органами власти и управления;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latin typeface="Segoe Print" pitchFamily="2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Segoe Print" pitchFamily="2" charset="0"/>
                <a:cs typeface="Times New Roman" pitchFamily="18" charset="0"/>
              </a:rPr>
              <a:t> Активная научно-исследовательская деятельность ППС и студентов .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331640" cy="113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25144"/>
            <a:ext cx="2648050" cy="1588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 descr="C:\Users\user\Desktop\для рекламы\ZYpd1o4LhD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97463">
            <a:off x="1493290" y="1107852"/>
            <a:ext cx="2557339" cy="1704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9551">
            <a:off x="271179" y="1845833"/>
            <a:ext cx="2536182" cy="1690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8997">
            <a:off x="1640644" y="3344297"/>
            <a:ext cx="2683316" cy="178887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40" y="188640"/>
            <a:ext cx="1474787" cy="105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7859216" cy="456937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Segoe Print" pitchFamily="2" charset="0"/>
                <a:cs typeface="Times New Roman" pitchFamily="18" charset="0"/>
              </a:rPr>
              <a:t>при поступлении на </a:t>
            </a:r>
            <a:r>
              <a:rPr lang="ru-RU" b="1" dirty="0">
                <a:latin typeface="Segoe Print" pitchFamily="2" charset="0"/>
                <a:cs typeface="Times New Roman" pitchFamily="18" charset="0"/>
              </a:rPr>
              <a:t>направления </a:t>
            </a:r>
            <a:r>
              <a:rPr lang="ru-RU" b="1" dirty="0" smtClean="0">
                <a:latin typeface="Segoe Print" pitchFamily="2" charset="0"/>
                <a:cs typeface="Times New Roman" pitchFamily="18" charset="0"/>
              </a:rPr>
              <a:t>38.03.01 </a:t>
            </a:r>
            <a:r>
              <a:rPr lang="ru-RU" b="1" dirty="0">
                <a:latin typeface="Segoe Print" pitchFamily="2" charset="0"/>
                <a:cs typeface="Times New Roman" pitchFamily="18" charset="0"/>
              </a:rPr>
              <a:t>«Экономика</a:t>
            </a:r>
            <a:r>
              <a:rPr lang="ru-RU" b="1" dirty="0" smtClean="0">
                <a:latin typeface="Segoe Print" pitchFamily="2" charset="0"/>
                <a:cs typeface="Times New Roman" pitchFamily="18" charset="0"/>
              </a:rPr>
              <a:t>» и</a:t>
            </a:r>
          </a:p>
          <a:p>
            <a:pPr algn="ctr">
              <a:buNone/>
            </a:pPr>
            <a:r>
              <a:rPr lang="ru-RU" b="1" dirty="0" smtClean="0"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b="1" dirty="0">
                <a:latin typeface="Segoe Print" pitchFamily="2" charset="0"/>
                <a:cs typeface="Times New Roman" pitchFamily="18" charset="0"/>
              </a:rPr>
              <a:t>38.03.02 «Менеджмент</a:t>
            </a:r>
            <a:r>
              <a:rPr lang="ru-RU" b="1" dirty="0" smtClean="0">
                <a:latin typeface="Segoe Print" pitchFamily="2" charset="0"/>
                <a:cs typeface="Times New Roman" pitchFamily="18" charset="0"/>
              </a:rPr>
              <a:t>»:</a:t>
            </a:r>
          </a:p>
          <a:p>
            <a:pPr algn="ctr">
              <a:buNone/>
            </a:pPr>
            <a:endParaRPr lang="ru-RU" sz="2000" b="1" dirty="0" smtClean="0">
              <a:latin typeface="Segoe Print" pitchFamily="2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Математика*(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профильная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Русский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</a:p>
          <a:p>
            <a:pPr marL="0" indent="0" algn="ctr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Обществознание</a:t>
            </a:r>
          </a:p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Иностранный язык</a:t>
            </a:r>
          </a:p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Информатика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0709">
            <a:off x="6496551" y="4489858"/>
            <a:ext cx="2459534" cy="1553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1403648" y="116632"/>
            <a:ext cx="6552728" cy="1304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endParaRPr lang="ru-RU" b="1" dirty="0" smtClean="0">
              <a:latin typeface="Segoe Print" pitchFamily="2" charset="0"/>
            </a:endParaRPr>
          </a:p>
          <a:p>
            <a:pPr algn="ctr">
              <a:buFont typeface="Arial" pitchFamily="34" charset="0"/>
              <a:buNone/>
            </a:pPr>
            <a:r>
              <a:rPr lang="ru-RU" sz="2800" b="1" dirty="0" smtClean="0">
                <a:latin typeface="Segoe Print" pitchFamily="2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Segoe Print" pitchFamily="2" charset="0"/>
              </a:rPr>
              <a:t>Вступительные испытания:</a:t>
            </a:r>
          </a:p>
          <a:p>
            <a:pPr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4" y="116632"/>
            <a:ext cx="15970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19" y="116632"/>
            <a:ext cx="1417681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28803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Segoe Print" pitchFamily="2" charset="0"/>
              </a:rPr>
              <a:t>Обучение в ВПИ (филиал) </a:t>
            </a:r>
            <a:r>
              <a:rPr lang="ru-RU" dirty="0" err="1" smtClean="0">
                <a:solidFill>
                  <a:srgbClr val="000099"/>
                </a:solidFill>
                <a:latin typeface="Segoe Print" pitchFamily="2" charset="0"/>
              </a:rPr>
              <a:t>ВолгГТУ</a:t>
            </a:r>
            <a:r>
              <a:rPr lang="ru-RU" dirty="0" smtClean="0">
                <a:solidFill>
                  <a:srgbClr val="000099"/>
                </a:solidFill>
                <a:latin typeface="Segoe Print" pitchFamily="2" charset="0"/>
              </a:rPr>
              <a:t> – уверенный шаг</a:t>
            </a:r>
            <a:br>
              <a:rPr lang="ru-RU" dirty="0" smtClean="0">
                <a:solidFill>
                  <a:srgbClr val="000099"/>
                </a:solidFill>
                <a:latin typeface="Segoe Print" pitchFamily="2" charset="0"/>
              </a:rPr>
            </a:br>
            <a:r>
              <a:rPr lang="ru-RU" dirty="0" smtClean="0">
                <a:solidFill>
                  <a:srgbClr val="000099"/>
                </a:solidFill>
                <a:latin typeface="Segoe Print" pitchFamily="2" charset="0"/>
              </a:rPr>
              <a:t>в прекрасное будущее </a:t>
            </a:r>
            <a:endParaRPr lang="ru-RU" dirty="0">
              <a:solidFill>
                <a:srgbClr val="000099"/>
              </a:solidFill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7024" y="4869160"/>
            <a:ext cx="6215335" cy="144016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Segoe Print" pitchFamily="2" charset="0"/>
              </a:rPr>
              <a:t>e-mail:  vem-205@post.volpi.ru  </a:t>
            </a:r>
          </a:p>
          <a:p>
            <a:r>
              <a:rPr lang="ru-RU" sz="2800" b="1" dirty="0">
                <a:solidFill>
                  <a:schemeClr val="tx1"/>
                </a:solidFill>
                <a:latin typeface="Segoe Print" pitchFamily="2" charset="0"/>
              </a:rPr>
              <a:t>Сайт: </a:t>
            </a:r>
            <a:r>
              <a:rPr lang="en-US" sz="2800" b="1" dirty="0">
                <a:solidFill>
                  <a:schemeClr val="tx1"/>
                </a:solidFill>
                <a:latin typeface="Segoe Print" pitchFamily="2" charset="0"/>
              </a:rPr>
              <a:t>www//volpi.ru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8959"/>
            <a:ext cx="6696744" cy="1561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159702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428" y="4869160"/>
            <a:ext cx="147478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1593</TotalTime>
  <Words>340</Words>
  <Application>Microsoft Office PowerPoint</Application>
  <PresentationFormat>Экран (4:3)</PresentationFormat>
  <Paragraphs>59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Волжский политехнический институт (филиал)  ФГБОУ ВО «Волгоградский государственный технический университет» Инженерно-экономический факультет  Направления подготовки  38.03.01 и 38.04.01 «Экономика» 38.03.02 «Менеджмент»  </vt:lpstr>
      <vt:lpstr> Преимущества ВПИ(филиал) ВолгГТУ</vt:lpstr>
      <vt:lpstr> Направление подготовки 38.03.01 «Экономика», профиль  «ЭКОНОМИКА И УПРАВЛЕНИЕ ПРЕДПРИЯТИЯЕМ»</vt:lpstr>
      <vt:lpstr> Направление подготовки 38.03.01 «Экономика», профиль  «ЭКОНОМИКА И УПРАВЛЕНИЕ ПРЕДПРИЯТИЯЕМ»</vt:lpstr>
      <vt:lpstr> Направление подготовки 38.03.02 «Менеджмент», профиль  «УПРАВЛЕНИЕ ЧЕЛОВЕЧЕСКИМИ РЕСУРСАМИ ПРЕДПРИЯТИЯ»</vt:lpstr>
      <vt:lpstr> Направление подготовки 38.03.01 «Экономика», профиль   «Управление человеческими ресурсами предприятия»</vt:lpstr>
      <vt:lpstr>Презентация PowerPoint</vt:lpstr>
      <vt:lpstr>Презентация PowerPoint</vt:lpstr>
      <vt:lpstr>Обучение в ВПИ (филиал) ВолгГТУ – уверенный шаг в прекрасное будущее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157</cp:revision>
  <dcterms:created xsi:type="dcterms:W3CDTF">2016-09-12T08:52:19Z</dcterms:created>
  <dcterms:modified xsi:type="dcterms:W3CDTF">2022-01-17T08:16:46Z</dcterms:modified>
</cp:coreProperties>
</file>